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Рад разматра када је продаја дужника као правног лица економски оправдана и како очувати права повјерилаца. Полазиште је право Републике Српске, уз упоредноправни преглед и два предмета из праксе Окружног привредног суда у Добоју. Правни извори у раду провјерени су закључно са 20. 9. 2026. године.</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Кључна предност је раздвајање правног идентитета од механизма намирења. Продаја може сачувати вриједност коју носи сам правни положај друштва, укључујући могућност наставка имовинских поступака. Истовремено, повољан резултат једног предмета не доказује да је овај модел најповољнији у сваком стечају. Обустава поступка према дужнику и закључење поступка над масом су различите процесне радње.</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1, 2.1. и 3.3.</a:t>
            </a:r>
          </a:p>
          <a:p>
            <a:r>
              <a:t>Закон о стечају Републике Српске, чл. 155, 158–159: https://www.vladars.net/sr-SP-Cyrl/Vlada/Ministarstva/mpr/planoviintegriteta/infoobuke/Documents/Zakon_o_stecaju.pdf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Продаја правног лица у стечају има самосталне законске посљедице. Не треба је изједначавати са редовном продајом акција нити са продајом пакета имовине. Правно лице означава предмет уновчења, док јавно надметање, прикупљање понуда и непосредна погодба означавају начин реализације. При опису купчевог стицања потребно је задржати разлику између власничке контроле над друштвом и права на имовини која остају код друштва.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2.1, 2.3. и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Одлука скупштине треба да почива на упоредивим подацима о могућој цијени, трошковима других начина продаје, стању евиденција и отвореним поступцима. Члан 158. став 4. захтијева процјену дужника и предмета разлучног права прије излагања дужника продаји. За информисану одлуку повјерилаца економска основа мора бити благовремено припремљена. Економска сврсисходност не може замијенити законитост поступка.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3.1.</a:t>
            </a:r>
          </a:p>
          <a:p>
            <a:r>
              <a:t>Закон о стечају Републике Српске, чл. 155, 158–159: https://www.vladars.net/sr-SP-Cyrl/Vlada/Ministarstva/mpr/planoviintegriteta/infoobuke/Documents/Zakon_o_stecaju.pdf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Књиговодствена вриједност капитала, ликвидациона вриједност појединачне имовине и процјена дужника као правног лица нису замјењиви показатељи. Процјенитељ мора утврдити обухват права која остају код продатог друштва и уважити посебне законске посљедице продаје. Ако обавезе у законском обухвату преузима стечајна маса, њихово механичко одузимање као при редовној процјени капитала може дати погрешан резултат. За избор модела пореде се очекивани приливи умањени за трошкове поступка, спорова, одржавања и реализације, уз оцјену времена и извјесности наплате. Ово је методолошка порука рада, а не прописана јединствена формула процјене.</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2.2. и 3.1.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Члан 159. став 6. садржи два различита временска пресјека. Искључење одговорности за ранија потраживања везано је за обуставу стечајног поступка, док је посебна заштита наставка услуга од општег интереса везана за рачуне настале прије отварања стечаја. Ни дан потписивања уговора ни дан отварања не треба аутоматски користити умјесто законом одређеног пресјека. Управник региструје и заступа масу, а промјене у вези са продатим друштвом уписују се у надлежне регистре.</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3.3.</a:t>
            </a:r>
          </a:p>
          <a:p>
            <a:r>
              <a:t>Закон о стечају Републике Српске, чл. 155, 158–159: https://www.vladars.net/sr-SP-Cyrl/Vlada/Ministarstva/mpr/planoviintegriteta/infoobuke/Documents/Zakon_o_stecaju.pdf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Противљење разлучног повјериоца активира судску заштиту, али није безусловни вето на сваки облик продаје правног лица. С друге стране, већинска одлука повјерилаца не може занемарити његов посебан положај. Процјена предмета обезбјеђења важна је за расподјелу постигнуте цијене. Због тога укупна повољна продајна цијена сама по себи не доказује да је разлучни повјерилац правилно заштићен.</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3.2.</a:t>
            </a:r>
          </a:p>
          <a:p>
            <a:r>
              <a:t>Закон о стечају Републике Српске, чл. 155, 158–159: https://www.vladars.net/sr-SP-Cyrl/Vlada/Ministarstva/mpr/planoviintegriteta/infoobuke/Documents/Zakon_o_stecaju.pdf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Практична корист постоји када је управник предузео потребне радње, али њихово окончање траје и остаје неизвјесно. Уговорно преузимање трошкова од стране купца односи се на економско оптерећење, организацију и финансирање преосталих активности. Потребно је одвојено анализирати разлучна права, излучне захтјеве, спорни основ стицања и трошкове уписа. Опстанак друштва такође не гарантује аутоматски опстанак сваке дозволе, концесије или уговора. Порески третман захтијева примјену мјеродавног пореског прописа.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2.2, 3.3. и 3.4.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Разлика између одлуке скупштине, сагласности одбора и мишљења одбора мора бити видљива. То нису истовјетни облици учешћа повјерилаца. Србија изричито уређује улазак непроцијењене имовине у стечајну масу и захтијева одговарајућу уговорну одредбу. То је користан упоредни примјер за прецизирање права Републике Српске, али се не смије представљати као дослован текст домаћег закона. У Србији су за цјеловит оквир релевантни и чл. 132. и 136а, као и Национални стандард број 5.</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4.1–4.3, табела 1. и фусноте 10–13.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Хрватски члан 246. предвиђа наставак стечајног поступка против дужника након потврђивања уговора. Члан 243. предвиђа ограничену одговорност за обезбијеђене обавезе у вриједности преузетог оптерећеног предмета. У Словенији члан 343. уређује сукцесију у положаје везане за пословну цјелину, уз обухват релевантних обавеза и јавноправних терета и изузетке из члана 342. Ови модели нису опште правило куповине без старих обавеза. Из упоредног приказа није оправдано изводити ранг успјешности правних система.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4.4–4.6. и фусноте 14–15.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Европски оквир очувања пословања не прописује да се оно мора остварити продајом истог правног субјекта. Директива (ЕУ) 2026/799 од 30. 3. 2026. у глави IV уређује pre-pack. Чл. 30. и 31. обухватају пренос одређених уговора и одговорност за обавезе, уз изузетке, укључујући радне односе и обавезе које купац прихвати. Треба разликовати усвојени европски оквир од завршеног преношења у сва национална права. Домаћи институт и pre-pack имају различите правне конструкције.</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5. и фусноте 16–18.</a:t>
            </a:r>
          </a:p>
          <a:p>
            <a:r>
              <a:t>Додатна провјера: EUR-Lex, https://eur-lex.europa.eu/legal-content/EN/ALL/?uri=OJ%3AL_202600799 ; Савјет ЕУ, 30. 3. 2026, https://www.consilium.europa.eu/en/press/press-releases/2026/03/30/council-greenlights-common-eu-rules-for-insolvency-proceedings/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Стечај је отворен 16. 10. 2019. Скупштина је 16. 6. 2021. прихватила продају по почетној цијени 674.230 КМ. Понуда 675.000 КМ прихваћена је 11. 1. 2022, цијена уплаћена 11. 3, уговор закључен 24. 3, а поступак према дужнику обустављен 25. 3. 2022. Рад наводи да је касније извршена диоба и закључен поступак над масом. Приједлог из извјештаја од 14. 12. 2022. показује дјелимично намирење, без основа да се из тог приједлога изведе тачан проценат коначних исплата. Примјер показује раздвајање даљег имовинског ризика од диобе. Није доказ очувања радних мјеста јер је пословање раније престало.</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6.1. Предмет 60 0 Ст 023505 19 Ст.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Стечај је отворен 23. 4. 2019. Процјена са стањем на 24. 12. 2024. износи 506.599 КМ. Уговорена цијена је 507.000 КМ, а уговор носи датум 14. 4. 2025. Рад наводи 314 дана од именовања новог управника до закључења уговора. Након трошкова поступка и дугова масе намирени су разлучни повјериоци и повјериоци општег и нижег реда. Приједлог од 20. 1. 2026. предвиђа расподјелу 95.000 КМ акционарима. Тај износ представља остатак за власнике, а не повјерилачки исплатни ред, и не треба га представити као доказ већ извршене исплате акционарима. Резултат зависи и од односа имовине и утврђених обавеза.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6.2. Предмет 60 0 Ст 027358 19 Ст, касније 60 0 Ст 027358 25 Ст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Поређење показује заједнички механизам, али различите исходе. Цијене се односе на различите предмете продаје, а интервали на различите токове поступка. Разлика од 1.293 дана не доказује разлику у ефикасности. За такву оцјену били би потребни упоредиви подаци о имовини, споровима, трошковима и претходним активностима. Поуздан закључак је да је очување правног субјекта омогућило уновчење док су питања појединих права још трајала. Модел продаје не може надокнадити недовољну вриједност за исплату свих потраживања.</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Одјељак 6.3. и табела 2. Износи су у КМ, вријеме у календарским данима.</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Главни закључак рада је условна оправданост института: правни континуитет може сачувати вриједност и олакшати уновчење, али не ствара права која дужнику нису припадала и не гарантује потпуно намирење. Приоритети реформе су прецизирање чл. 158. и 159, обухвата непроцијењене и накнадно пронађене имовине, те стандарда процјене, уговорних прилога и извјештавања. Редовне заједничке едукације треба повезати са систематизацијом конкретних спорних питања и иницијативама за измјене прописа. За расправу: који подаци морају постојати да би скупштина и суд могли провјерити да је изабрани начин уновчења повољнији?</a:t>
            </a:r>
          </a:p>
          <a:p>
            <a:endParaRPr/>
          </a:p>
          <a:p>
            <a:r>
              <a:t>Извор: Мр Владимир Станимировић и Нада Арсенић, „Продаја стечајног дужника као правног лица – предности и правне дилеме. Компаративна анализа“, RAD USRS, LEKTORISANO.docx, коригована верзија достављена Удружењу судија Републике Српске 29. 9. 2026. Изворни мејл: https://mail.google.com/mail/u/?authuser=vladimir%40stanimirovic.com#all/1a0ec33bcb239483 Одјељци 7. и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4E00303-18C5-468C-872E-AF8844155116}"/>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889FFEB2-C1D3-46D8-869B-0F3EDD451B49}"/>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BAF2E9AC-A271-4C5F-9AC9-14FCF4BA511C}"/>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DB68F75-931B-4999-80C4-6D156569EFC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990E5C63-1E10-499D-80B5-5EE4FDF47C40}"/>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246173E-C939-42F6-9941-5E925998580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F333AB7C-2D3F-41AA-BC00-83BB7ADEAC3A}"/>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E20B6118-B17D-40D5-BF99-F34DE88A8558}"/>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4F4D73B-42FC-401F-9193-104817FABB95}"/>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EC42C057-04CF-4F15-9D41-35B4D688CEE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D43"/>
        </a:solidFill>
        <a:effectLst/>
      </p:bgPr>
    </p:bg>
    <p:spTree>
      <p:nvGrpSpPr>
        <p:cNvPr id="1" name=""/>
        <p:cNvGrpSpPr/>
        <p:nvPr/>
      </p:nvGrpSpPr>
      <p:grpSpPr>
        <a:xfrm>
          <a:off x="0" y="0"/>
          <a:ext cx="0" cy="0"/>
          <a:chOff x="0" y="0"/>
          <a:chExt cx="0" cy="0"/>
        </a:xfrm>
      </p:grpSpPr>
      <p:sp>
        <p:nvSpPr>
          <p:cNvPr id="2" name="page-number">
            <a:extLst>
              <a:ext uri="{FF2B5EF4-FFF2-40B4-BE49-F238E27FC236}">
                <a16:creationId xmlns:a16="http://schemas.microsoft.com/office/drawing/2014/main" id="{6628B4BA-2F35-4BC3-905B-9752FAA7EA5B}"/>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D7B58E"/>
                </a:solidFill>
                <a:latin typeface="Arial"/>
                <a:ea typeface="Arial"/>
                <a:cs typeface="Arial"/>
              </a:defRPr>
            </a:pPr>
            <a:r>
              <a:rPr sz="1350" b="0">
                <a:solidFill>
                  <a:srgbClr val="D7B58E"/>
                </a:solidFill>
                <a:latin typeface="Arial"/>
                <a:ea typeface="Arial"/>
                <a:cs typeface="Arial"/>
              </a:rPr>
              <a:t>01</a:t>
            </a:r>
          </a:p>
        </p:txBody>
      </p:sp>
      <p:sp>
        <p:nvSpPr>
          <p:cNvPr id="3" name="event">
            <a:extLst>
              <a:ext uri="{FF2B5EF4-FFF2-40B4-BE49-F238E27FC236}">
                <a16:creationId xmlns:a16="http://schemas.microsoft.com/office/drawing/2014/main" id="{4CE39A79-7551-4E89-A412-D89984B5F960}"/>
              </a:ext>
            </a:extLst>
          </p:cNvPr>
          <p:cNvSpPr>
            <a:spLocks noGrp="1"/>
          </p:cNvSpPr>
          <p:nvPr/>
        </p:nvSpPr>
        <p:spPr>
          <a:xfrm>
            <a:off x="685800" y="600075"/>
            <a:ext cx="10572750" cy="333375"/>
          </a:xfrm>
          <a:prstGeom prst="rect">
            <a:avLst/>
          </a:prstGeom>
          <a:noFill/>
          <a:ln w="0">
            <a:noFill/>
            <a:prstDash val="solid"/>
          </a:ln>
        </p:spPr>
        <p:txBody>
          <a:bodyPr wrap="square" lIns="0" tIns="0" rIns="0" bIns="0" anchor="t">
            <a:noAutofit/>
          </a:bodyPr>
          <a:lstStyle/>
          <a:p>
            <a:pPr algn="l">
              <a:defRPr sz="1650" b="1">
                <a:solidFill>
                  <a:srgbClr val="D7B58E"/>
                </a:solidFill>
                <a:latin typeface="Arial"/>
                <a:ea typeface="Arial"/>
                <a:cs typeface="Arial"/>
              </a:defRPr>
            </a:pPr>
            <a:r>
              <a:rPr sz="1650" b="1">
                <a:solidFill>
                  <a:srgbClr val="D7B58E"/>
                </a:solidFill>
                <a:latin typeface="Arial"/>
                <a:ea typeface="Arial"/>
                <a:cs typeface="Arial"/>
              </a:rPr>
              <a:t>УДРУЖЕЊЕ СУДИЈА РЕПУБЛИКЕ СРПСКЕ</a:t>
            </a:r>
          </a:p>
        </p:txBody>
      </p:sp>
      <p:sp>
        <p:nvSpPr>
          <p:cNvPr id="4" name="title">
            <a:extLst>
              <a:ext uri="{FF2B5EF4-FFF2-40B4-BE49-F238E27FC236}">
                <a16:creationId xmlns:a16="http://schemas.microsoft.com/office/drawing/2014/main" id="{D4569169-791F-4149-9A21-DE3A3F78E679}"/>
              </a:ext>
            </a:extLst>
          </p:cNvPr>
          <p:cNvSpPr>
            <a:spLocks noGrp="1"/>
          </p:cNvSpPr>
          <p:nvPr/>
        </p:nvSpPr>
        <p:spPr>
          <a:xfrm>
            <a:off x="685800" y="1485900"/>
            <a:ext cx="10763250" cy="1438275"/>
          </a:xfrm>
          <a:prstGeom prst="rect">
            <a:avLst/>
          </a:prstGeom>
          <a:noFill/>
          <a:ln w="0">
            <a:noFill/>
            <a:prstDash val="solid"/>
          </a:ln>
        </p:spPr>
        <p:txBody>
          <a:bodyPr wrap="square" lIns="0" tIns="0" rIns="0" bIns="0" anchor="t">
            <a:noAutofit/>
          </a:bodyPr>
          <a:lstStyle/>
          <a:p>
            <a:pPr algn="l">
              <a:defRPr sz="4200" b="1">
                <a:solidFill>
                  <a:srgbClr val="FFFFFF"/>
                </a:solidFill>
                <a:latin typeface="Arial"/>
                <a:ea typeface="Arial"/>
                <a:cs typeface="Arial"/>
              </a:defRPr>
            </a:pPr>
            <a:r>
              <a:rPr sz="4200" b="1">
                <a:solidFill>
                  <a:srgbClr val="FFFFFF"/>
                </a:solidFill>
                <a:latin typeface="Arial"/>
                <a:ea typeface="Arial"/>
                <a:cs typeface="Arial"/>
              </a:rPr>
              <a:t>Продаја стечајног дужника</a:t>
            </a:r>
          </a:p>
          <a:p>
            <a:pPr algn="l">
              <a:defRPr sz="4200" b="1">
                <a:solidFill>
                  <a:srgbClr val="FFFFFF"/>
                </a:solidFill>
                <a:latin typeface="Arial"/>
                <a:ea typeface="Arial"/>
                <a:cs typeface="Arial"/>
              </a:defRPr>
            </a:pPr>
            <a:r>
              <a:rPr sz="4200" b="1">
                <a:solidFill>
                  <a:srgbClr val="FFFFFF"/>
                </a:solidFill>
                <a:latin typeface="Arial"/>
                <a:ea typeface="Arial"/>
                <a:cs typeface="Arial"/>
              </a:rPr>
              <a:t>као правног лица</a:t>
            </a:r>
          </a:p>
        </p:txBody>
      </p:sp>
      <p:sp>
        <p:nvSpPr>
          <p:cNvPr id="5" name="subtitle">
            <a:extLst>
              <a:ext uri="{FF2B5EF4-FFF2-40B4-BE49-F238E27FC236}">
                <a16:creationId xmlns:a16="http://schemas.microsoft.com/office/drawing/2014/main" id="{C65806D2-7045-4D57-86A4-5CC3867F3745}"/>
              </a:ext>
            </a:extLst>
          </p:cNvPr>
          <p:cNvSpPr>
            <a:spLocks noGrp="1"/>
          </p:cNvSpPr>
          <p:nvPr/>
        </p:nvSpPr>
        <p:spPr>
          <a:xfrm>
            <a:off x="685800" y="3295650"/>
            <a:ext cx="10572750" cy="1247775"/>
          </a:xfrm>
          <a:prstGeom prst="rect">
            <a:avLst/>
          </a:prstGeom>
          <a:noFill/>
          <a:ln w="0">
            <a:noFill/>
            <a:prstDash val="solid"/>
          </a:ln>
        </p:spPr>
        <p:txBody>
          <a:bodyPr wrap="square" lIns="0" tIns="0" rIns="0" bIns="0" anchor="t">
            <a:noAutofit/>
          </a:bodyPr>
          <a:lstStyle/>
          <a:p>
            <a:pPr algn="l">
              <a:defRPr sz="2475" b="0">
                <a:solidFill>
                  <a:srgbClr val="D7B58E"/>
                </a:solidFill>
                <a:latin typeface="Arial"/>
                <a:ea typeface="Arial"/>
                <a:cs typeface="Arial"/>
              </a:defRPr>
            </a:pPr>
            <a:r>
              <a:rPr sz="2475" b="0" dirty="0" err="1">
                <a:solidFill>
                  <a:srgbClr val="D7B58E"/>
                </a:solidFill>
                <a:latin typeface="Arial"/>
                <a:ea typeface="Arial"/>
                <a:cs typeface="Arial"/>
              </a:rPr>
              <a:t>Предности</a:t>
            </a:r>
            <a:r>
              <a:rPr sz="2475" b="0" dirty="0">
                <a:solidFill>
                  <a:srgbClr val="D7B58E"/>
                </a:solidFill>
                <a:latin typeface="Arial"/>
                <a:ea typeface="Arial"/>
                <a:cs typeface="Arial"/>
              </a:rPr>
              <a:t> и </a:t>
            </a:r>
            <a:r>
              <a:rPr sz="2475" b="0" dirty="0" err="1">
                <a:solidFill>
                  <a:srgbClr val="D7B58E"/>
                </a:solidFill>
                <a:latin typeface="Arial"/>
                <a:ea typeface="Arial"/>
                <a:cs typeface="Arial"/>
              </a:rPr>
              <a:t>правне</a:t>
            </a:r>
            <a:r>
              <a:rPr sz="2475" b="0" dirty="0">
                <a:solidFill>
                  <a:srgbClr val="D7B58E"/>
                </a:solidFill>
                <a:latin typeface="Arial"/>
                <a:ea typeface="Arial"/>
                <a:cs typeface="Arial"/>
              </a:rPr>
              <a:t> </a:t>
            </a:r>
            <a:r>
              <a:rPr sz="2475" b="0" dirty="0" err="1">
                <a:solidFill>
                  <a:srgbClr val="D7B58E"/>
                </a:solidFill>
                <a:latin typeface="Arial"/>
                <a:ea typeface="Arial"/>
                <a:cs typeface="Arial"/>
              </a:rPr>
              <a:t>дилеме</a:t>
            </a:r>
            <a:endParaRPr sz="2475" b="0" dirty="0">
              <a:solidFill>
                <a:srgbClr val="D7B58E"/>
              </a:solidFill>
              <a:latin typeface="Arial"/>
              <a:ea typeface="Arial"/>
              <a:cs typeface="Arial"/>
            </a:endParaRPr>
          </a:p>
          <a:p>
            <a:pPr algn="l">
              <a:defRPr sz="2475" b="0">
                <a:solidFill>
                  <a:srgbClr val="D7B58E"/>
                </a:solidFill>
                <a:latin typeface="Arial"/>
                <a:ea typeface="Arial"/>
                <a:cs typeface="Arial"/>
              </a:defRPr>
            </a:pPr>
            <a:r>
              <a:rPr sz="2475" b="0" dirty="0" err="1">
                <a:solidFill>
                  <a:srgbClr val="D7B58E"/>
                </a:solidFill>
                <a:latin typeface="Arial"/>
                <a:ea typeface="Arial"/>
                <a:cs typeface="Arial"/>
              </a:rPr>
              <a:t>Компаративна</a:t>
            </a:r>
            <a:r>
              <a:rPr sz="2475" b="0" dirty="0">
                <a:solidFill>
                  <a:srgbClr val="D7B58E"/>
                </a:solidFill>
                <a:latin typeface="Arial"/>
                <a:ea typeface="Arial"/>
                <a:cs typeface="Arial"/>
              </a:rPr>
              <a:t> </a:t>
            </a:r>
            <a:r>
              <a:rPr sz="2475" b="0" dirty="0" err="1">
                <a:solidFill>
                  <a:srgbClr val="D7B58E"/>
                </a:solidFill>
                <a:latin typeface="Arial"/>
                <a:ea typeface="Arial"/>
                <a:cs typeface="Arial"/>
              </a:rPr>
              <a:t>анализа</a:t>
            </a:r>
            <a:endParaRPr sz="2475" b="0" dirty="0">
              <a:solidFill>
                <a:srgbClr val="D7B58E"/>
              </a:solidFill>
              <a:latin typeface="Arial"/>
              <a:ea typeface="Arial"/>
              <a:cs typeface="Arial"/>
            </a:endParaRPr>
          </a:p>
        </p:txBody>
      </p:sp>
      <p:sp>
        <p:nvSpPr>
          <p:cNvPr id="6" name="authors">
            <a:extLst>
              <a:ext uri="{FF2B5EF4-FFF2-40B4-BE49-F238E27FC236}">
                <a16:creationId xmlns:a16="http://schemas.microsoft.com/office/drawing/2014/main" id="{4F1B8C86-3947-409E-8426-4A9867F1838E}"/>
              </a:ext>
            </a:extLst>
          </p:cNvPr>
          <p:cNvSpPr>
            <a:spLocks noGrp="1"/>
          </p:cNvSpPr>
          <p:nvPr/>
        </p:nvSpPr>
        <p:spPr>
          <a:xfrm>
            <a:off x="685800" y="5286375"/>
            <a:ext cx="10668000" cy="742950"/>
          </a:xfrm>
          <a:prstGeom prst="rect">
            <a:avLst/>
          </a:prstGeom>
          <a:noFill/>
          <a:ln w="0">
            <a:noFill/>
            <a:prstDash val="solid"/>
          </a:ln>
        </p:spPr>
        <p:txBody>
          <a:bodyPr wrap="square" lIns="0" tIns="0" rIns="0" bIns="0" anchor="t">
            <a:noAutofit/>
          </a:bodyPr>
          <a:lstStyle/>
          <a:p>
            <a:pPr algn="l">
              <a:defRPr sz="1875" b="0">
                <a:solidFill>
                  <a:srgbClr val="FFFFFF"/>
                </a:solidFill>
                <a:latin typeface="Arial"/>
                <a:ea typeface="Arial"/>
                <a:cs typeface="Arial"/>
              </a:defRPr>
            </a:pPr>
            <a:r>
              <a:rPr sz="1875" b="0">
                <a:solidFill>
                  <a:srgbClr val="FFFFFF"/>
                </a:solidFill>
                <a:latin typeface="Arial"/>
                <a:ea typeface="Arial"/>
                <a:cs typeface="Arial"/>
              </a:rPr>
              <a:t>Мр Владимир Станимировић, стечајни управник</a:t>
            </a:r>
          </a:p>
          <a:p>
            <a:pPr algn="l">
              <a:defRPr sz="1875" b="0">
                <a:solidFill>
                  <a:srgbClr val="FFFFFF"/>
                </a:solidFill>
                <a:latin typeface="Arial"/>
                <a:ea typeface="Arial"/>
                <a:cs typeface="Arial"/>
              </a:defRPr>
            </a:pPr>
            <a:r>
              <a:rPr sz="1875" b="0">
                <a:solidFill>
                  <a:srgbClr val="FFFFFF"/>
                </a:solidFill>
                <a:latin typeface="Arial"/>
                <a:ea typeface="Arial"/>
                <a:cs typeface="Arial"/>
              </a:rPr>
              <a:t>Нада Арсенић, судија Окружног привредног суда Добој</a:t>
            </a:r>
          </a:p>
        </p:txBody>
      </p:sp>
    </p:spTree>
    <p:extLst>
      <p:ext uri="{BB962C8B-B14F-4D97-AF65-F5344CB8AC3E}">
        <p14:creationId xmlns:p14="http://schemas.microsoft.com/office/powerpoint/2010/main" val="1187035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BDDE33D-B990-4C14-ABAF-72849CB09877}"/>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dirty="0" err="1">
                <a:solidFill>
                  <a:srgbClr val="142D43"/>
                </a:solidFill>
                <a:latin typeface="Arial"/>
                <a:ea typeface="Arial"/>
                <a:cs typeface="Arial"/>
              </a:rPr>
              <a:t>Полазна</a:t>
            </a:r>
            <a:r>
              <a:rPr sz="3300" b="1" dirty="0">
                <a:solidFill>
                  <a:srgbClr val="142D43"/>
                </a:solidFill>
                <a:latin typeface="Arial"/>
                <a:ea typeface="Arial"/>
                <a:cs typeface="Arial"/>
              </a:rPr>
              <a:t> </a:t>
            </a:r>
            <a:r>
              <a:rPr sz="3300" b="1" dirty="0" err="1">
                <a:solidFill>
                  <a:srgbClr val="142D43"/>
                </a:solidFill>
                <a:latin typeface="Arial"/>
                <a:ea typeface="Arial"/>
                <a:cs typeface="Arial"/>
              </a:rPr>
              <a:t>теза</a:t>
            </a:r>
            <a:r>
              <a:rPr sz="3300" b="1" dirty="0">
                <a:solidFill>
                  <a:srgbClr val="142D43"/>
                </a:solidFill>
                <a:latin typeface="Arial"/>
                <a:ea typeface="Arial"/>
                <a:cs typeface="Arial"/>
              </a:rPr>
              <a:t> </a:t>
            </a:r>
            <a:r>
              <a:rPr sz="3300" b="1" dirty="0" err="1">
                <a:solidFill>
                  <a:srgbClr val="142D43"/>
                </a:solidFill>
                <a:latin typeface="Arial"/>
                <a:ea typeface="Arial"/>
                <a:cs typeface="Arial"/>
              </a:rPr>
              <a:t>рада</a:t>
            </a:r>
            <a:endParaRPr sz="3300" b="1" dirty="0">
              <a:solidFill>
                <a:srgbClr val="142D43"/>
              </a:solidFill>
              <a:latin typeface="Arial"/>
              <a:ea typeface="Arial"/>
              <a:cs typeface="Arial"/>
            </a:endParaRPr>
          </a:p>
        </p:txBody>
      </p:sp>
      <p:sp>
        <p:nvSpPr>
          <p:cNvPr id="3" name="page-number">
            <a:extLst>
              <a:ext uri="{FF2B5EF4-FFF2-40B4-BE49-F238E27FC236}">
                <a16:creationId xmlns:a16="http://schemas.microsoft.com/office/drawing/2014/main" id="{3BCBC3E8-05CB-4D6D-807A-C99A4A66E8EA}"/>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02</a:t>
            </a:r>
          </a:p>
        </p:txBody>
      </p:sp>
      <p:sp>
        <p:nvSpPr>
          <p:cNvPr id="4" name="source-label">
            <a:extLst>
              <a:ext uri="{FF2B5EF4-FFF2-40B4-BE49-F238E27FC236}">
                <a16:creationId xmlns:a16="http://schemas.microsoft.com/office/drawing/2014/main" id="{2CE36204-654A-4026-8EFF-FE0A59B4AD9C}"/>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Рад, одјељци 1, 2.1. и 3.3.</a:t>
            </a:r>
          </a:p>
        </p:txBody>
      </p:sp>
      <p:sp>
        <p:nvSpPr>
          <p:cNvPr id="5" name="lead">
            <a:extLst>
              <a:ext uri="{FF2B5EF4-FFF2-40B4-BE49-F238E27FC236}">
                <a16:creationId xmlns:a16="http://schemas.microsoft.com/office/drawing/2014/main" id="{7DC045C5-91EA-4A5C-A117-9AC649F9178E}"/>
              </a:ext>
            </a:extLst>
          </p:cNvPr>
          <p:cNvSpPr>
            <a:spLocks noGrp="1"/>
          </p:cNvSpPr>
          <p:nvPr/>
        </p:nvSpPr>
        <p:spPr>
          <a:xfrm>
            <a:off x="685800" y="1695450"/>
            <a:ext cx="10820400" cy="952500"/>
          </a:xfrm>
          <a:prstGeom prst="rect">
            <a:avLst/>
          </a:prstGeom>
          <a:noFill/>
          <a:ln w="0">
            <a:noFill/>
            <a:prstDash val="solid"/>
          </a:ln>
        </p:spPr>
        <p:txBody>
          <a:bodyPr wrap="square" lIns="0" tIns="0" rIns="0" bIns="0" anchor="t">
            <a:noAutofit/>
          </a:bodyPr>
          <a:lstStyle/>
          <a:p>
            <a:pPr algn="l">
              <a:defRPr sz="2550" b="1">
                <a:solidFill>
                  <a:srgbClr val="142D43"/>
                </a:solidFill>
                <a:latin typeface="Arial"/>
                <a:ea typeface="Arial"/>
                <a:cs typeface="Arial"/>
              </a:defRPr>
            </a:pPr>
            <a:r>
              <a:rPr sz="2550" b="1" dirty="0" err="1">
                <a:solidFill>
                  <a:srgbClr val="142D43"/>
                </a:solidFill>
                <a:latin typeface="Arial"/>
                <a:ea typeface="Arial"/>
                <a:cs typeface="Arial"/>
              </a:rPr>
              <a:t>Правни</a:t>
            </a:r>
            <a:r>
              <a:rPr sz="2550" b="1" dirty="0">
                <a:solidFill>
                  <a:srgbClr val="142D43"/>
                </a:solidFill>
                <a:latin typeface="Arial"/>
                <a:ea typeface="Arial"/>
                <a:cs typeface="Arial"/>
              </a:rPr>
              <a:t> </a:t>
            </a:r>
            <a:r>
              <a:rPr sz="2550" b="1" dirty="0" err="1">
                <a:solidFill>
                  <a:srgbClr val="142D43"/>
                </a:solidFill>
                <a:latin typeface="Arial"/>
                <a:ea typeface="Arial"/>
                <a:cs typeface="Arial"/>
              </a:rPr>
              <a:t>континуитет</a:t>
            </a:r>
            <a:r>
              <a:rPr sz="2550" b="1" dirty="0">
                <a:solidFill>
                  <a:srgbClr val="142D43"/>
                </a:solidFill>
                <a:latin typeface="Arial"/>
                <a:ea typeface="Arial"/>
                <a:cs typeface="Arial"/>
              </a:rPr>
              <a:t> </a:t>
            </a:r>
            <a:r>
              <a:rPr sz="2550" b="1" dirty="0" err="1">
                <a:solidFill>
                  <a:srgbClr val="142D43"/>
                </a:solidFill>
                <a:latin typeface="Arial"/>
                <a:ea typeface="Arial"/>
                <a:cs typeface="Arial"/>
              </a:rPr>
              <a:t>дужника</a:t>
            </a:r>
            <a:r>
              <a:rPr sz="2550" b="1" dirty="0">
                <a:solidFill>
                  <a:srgbClr val="142D43"/>
                </a:solidFill>
                <a:latin typeface="Arial"/>
                <a:ea typeface="Arial"/>
                <a:cs typeface="Arial"/>
              </a:rPr>
              <a:t> и </a:t>
            </a:r>
            <a:r>
              <a:rPr sz="2550" b="1" dirty="0" err="1">
                <a:solidFill>
                  <a:srgbClr val="142D43"/>
                </a:solidFill>
                <a:latin typeface="Arial"/>
                <a:ea typeface="Arial"/>
                <a:cs typeface="Arial"/>
              </a:rPr>
              <a:t>намирење</a:t>
            </a:r>
            <a:r>
              <a:rPr sz="2550" b="1" dirty="0">
                <a:solidFill>
                  <a:srgbClr val="142D43"/>
                </a:solidFill>
                <a:latin typeface="Arial"/>
                <a:ea typeface="Arial"/>
                <a:cs typeface="Arial"/>
              </a:rPr>
              <a:t> </a:t>
            </a:r>
            <a:r>
              <a:rPr sz="2550" b="1" dirty="0" err="1">
                <a:solidFill>
                  <a:srgbClr val="142D43"/>
                </a:solidFill>
                <a:latin typeface="Arial"/>
                <a:ea typeface="Arial"/>
                <a:cs typeface="Arial"/>
              </a:rPr>
              <a:t>повјерилаца</a:t>
            </a:r>
            <a:r>
              <a:rPr sz="2550" b="1" dirty="0">
                <a:solidFill>
                  <a:srgbClr val="142D43"/>
                </a:solidFill>
                <a:latin typeface="Arial"/>
                <a:ea typeface="Arial"/>
                <a:cs typeface="Arial"/>
              </a:rPr>
              <a:t> </a:t>
            </a:r>
            <a:r>
              <a:rPr sz="2550" b="1" dirty="0" err="1">
                <a:solidFill>
                  <a:srgbClr val="142D43"/>
                </a:solidFill>
                <a:latin typeface="Arial"/>
                <a:ea typeface="Arial"/>
                <a:cs typeface="Arial"/>
              </a:rPr>
              <a:t>се</a:t>
            </a:r>
            <a:r>
              <a:rPr sz="2550" b="1" dirty="0">
                <a:solidFill>
                  <a:srgbClr val="142D43"/>
                </a:solidFill>
                <a:latin typeface="Arial"/>
                <a:ea typeface="Arial"/>
                <a:cs typeface="Arial"/>
              </a:rPr>
              <a:t> </a:t>
            </a:r>
            <a:r>
              <a:rPr sz="2550" b="1" dirty="0" err="1">
                <a:solidFill>
                  <a:srgbClr val="142D43"/>
                </a:solidFill>
                <a:latin typeface="Arial"/>
                <a:ea typeface="Arial"/>
                <a:cs typeface="Arial"/>
              </a:rPr>
              <a:t>раздвајају</a:t>
            </a:r>
            <a:endParaRPr sz="2550" b="1" dirty="0">
              <a:solidFill>
                <a:srgbClr val="142D43"/>
              </a:solidFill>
              <a:latin typeface="Arial"/>
              <a:ea typeface="Arial"/>
              <a:cs typeface="Arial"/>
            </a:endParaRPr>
          </a:p>
        </p:txBody>
      </p:sp>
      <p:sp>
        <p:nvSpPr>
          <p:cNvPr id="6" name="label-0">
            <a:extLst>
              <a:ext uri="{FF2B5EF4-FFF2-40B4-BE49-F238E27FC236}">
                <a16:creationId xmlns:a16="http://schemas.microsoft.com/office/drawing/2014/main" id="{7F94F10E-6DF6-4355-862B-BC15D5A01F75}"/>
              </a:ext>
            </a:extLst>
          </p:cNvPr>
          <p:cNvSpPr>
            <a:spLocks noGrp="1"/>
          </p:cNvSpPr>
          <p:nvPr/>
        </p:nvSpPr>
        <p:spPr>
          <a:xfrm>
            <a:off x="685800" y="3067050"/>
            <a:ext cx="4953000" cy="609600"/>
          </a:xfrm>
          <a:prstGeom prst="rect">
            <a:avLst/>
          </a:prstGeom>
          <a:noFill/>
          <a:ln w="0">
            <a:noFill/>
            <a:prstDash val="solid"/>
          </a:ln>
        </p:spPr>
        <p:txBody>
          <a:bodyPr wrap="square" lIns="0" tIns="0" rIns="0" bIns="0" anchor="t">
            <a:noAutofit/>
          </a:bodyPr>
          <a:lstStyle/>
          <a:p>
            <a:pPr algn="l">
              <a:defRPr sz="2175" b="1">
                <a:solidFill>
                  <a:srgbClr val="91643C"/>
                </a:solidFill>
                <a:latin typeface="Arial"/>
                <a:ea typeface="Arial"/>
                <a:cs typeface="Arial"/>
              </a:defRPr>
            </a:pPr>
            <a:r>
              <a:rPr sz="2175" b="1" dirty="0" err="1">
                <a:solidFill>
                  <a:srgbClr val="91643C"/>
                </a:solidFill>
                <a:latin typeface="Arial"/>
                <a:ea typeface="Arial"/>
                <a:cs typeface="Arial"/>
              </a:rPr>
              <a:t>Продато</a:t>
            </a:r>
            <a:r>
              <a:rPr sz="2175" b="1" dirty="0">
                <a:solidFill>
                  <a:srgbClr val="91643C"/>
                </a:solidFill>
                <a:latin typeface="Arial"/>
                <a:ea typeface="Arial"/>
                <a:cs typeface="Arial"/>
              </a:rPr>
              <a:t> </a:t>
            </a:r>
            <a:r>
              <a:rPr sz="2175" b="1" dirty="0" err="1">
                <a:solidFill>
                  <a:srgbClr val="91643C"/>
                </a:solidFill>
                <a:latin typeface="Arial"/>
                <a:ea typeface="Arial"/>
                <a:cs typeface="Arial"/>
              </a:rPr>
              <a:t>правно</a:t>
            </a:r>
            <a:r>
              <a:rPr sz="2175" b="1" dirty="0">
                <a:solidFill>
                  <a:srgbClr val="91643C"/>
                </a:solidFill>
                <a:latin typeface="Arial"/>
                <a:ea typeface="Arial"/>
                <a:cs typeface="Arial"/>
              </a:rPr>
              <a:t> </a:t>
            </a:r>
            <a:r>
              <a:rPr sz="2175" b="1" dirty="0" err="1">
                <a:solidFill>
                  <a:srgbClr val="91643C"/>
                </a:solidFill>
                <a:latin typeface="Arial"/>
                <a:ea typeface="Arial"/>
                <a:cs typeface="Arial"/>
              </a:rPr>
              <a:t>лице</a:t>
            </a:r>
            <a:endParaRPr sz="2175" b="1" dirty="0">
              <a:solidFill>
                <a:srgbClr val="91643C"/>
              </a:solidFill>
              <a:latin typeface="Arial"/>
              <a:ea typeface="Arial"/>
              <a:cs typeface="Arial"/>
            </a:endParaRPr>
          </a:p>
        </p:txBody>
      </p:sp>
      <p:sp>
        <p:nvSpPr>
          <p:cNvPr id="7" name="body-0">
            <a:extLst>
              <a:ext uri="{FF2B5EF4-FFF2-40B4-BE49-F238E27FC236}">
                <a16:creationId xmlns:a16="http://schemas.microsoft.com/office/drawing/2014/main" id="{0505DA16-9D4A-4A42-A0FD-14A027B24760}"/>
              </a:ext>
            </a:extLst>
          </p:cNvPr>
          <p:cNvSpPr>
            <a:spLocks noGrp="1"/>
          </p:cNvSpPr>
          <p:nvPr/>
        </p:nvSpPr>
        <p:spPr>
          <a:xfrm>
            <a:off x="685800" y="3857625"/>
            <a:ext cx="4953000" cy="1695450"/>
          </a:xfrm>
          <a:prstGeom prst="rect">
            <a:avLst/>
          </a:prstGeom>
          <a:noFill/>
          <a:ln w="0">
            <a:noFill/>
            <a:prstDash val="solid"/>
          </a:ln>
        </p:spPr>
        <p:txBody>
          <a:bodyPr wrap="square" lIns="0" tIns="0" rIns="0" bIns="0" anchor="t">
            <a:noAutofit/>
          </a:bodyPr>
          <a:lstStyle/>
          <a:p>
            <a:pPr algn="l">
              <a:defRPr sz="2100" b="0">
                <a:solidFill>
                  <a:srgbClr val="142D43"/>
                </a:solidFill>
                <a:latin typeface="Arial"/>
                <a:ea typeface="Arial"/>
                <a:cs typeface="Arial"/>
              </a:defRPr>
            </a:pPr>
            <a:r>
              <a:rPr sz="2100" b="0" dirty="0" err="1">
                <a:solidFill>
                  <a:srgbClr val="142D43"/>
                </a:solidFill>
                <a:latin typeface="Arial"/>
                <a:ea typeface="Arial"/>
                <a:cs typeface="Arial"/>
              </a:rPr>
              <a:t>Задржава</a:t>
            </a:r>
            <a:r>
              <a:rPr sz="2100" b="0" dirty="0">
                <a:solidFill>
                  <a:srgbClr val="142D43"/>
                </a:solidFill>
                <a:latin typeface="Arial"/>
                <a:ea typeface="Arial"/>
                <a:cs typeface="Arial"/>
              </a:rPr>
              <a:t> </a:t>
            </a:r>
            <a:r>
              <a:rPr sz="2100" b="0" dirty="0" err="1">
                <a:solidFill>
                  <a:srgbClr val="142D43"/>
                </a:solidFill>
                <a:latin typeface="Arial"/>
                <a:ea typeface="Arial"/>
                <a:cs typeface="Arial"/>
              </a:rPr>
              <a:t>правни</a:t>
            </a:r>
            <a:r>
              <a:rPr sz="2100" b="0" dirty="0">
                <a:solidFill>
                  <a:srgbClr val="142D43"/>
                </a:solidFill>
                <a:latin typeface="Arial"/>
                <a:ea typeface="Arial"/>
                <a:cs typeface="Arial"/>
              </a:rPr>
              <a:t> </a:t>
            </a:r>
            <a:r>
              <a:rPr sz="2100" b="0" dirty="0" err="1">
                <a:solidFill>
                  <a:srgbClr val="142D43"/>
                </a:solidFill>
                <a:latin typeface="Arial"/>
                <a:ea typeface="Arial"/>
                <a:cs typeface="Arial"/>
              </a:rPr>
              <a:t>субјективитет</a:t>
            </a:r>
            <a:r>
              <a:rPr sz="2100" b="0" dirty="0">
                <a:solidFill>
                  <a:srgbClr val="142D43"/>
                </a:solidFill>
                <a:latin typeface="Arial"/>
                <a:ea typeface="Arial"/>
                <a:cs typeface="Arial"/>
              </a:rPr>
              <a:t>.</a:t>
            </a:r>
          </a:p>
          <a:p>
            <a:pPr algn="l">
              <a:defRPr sz="2100" b="0">
                <a:solidFill>
                  <a:srgbClr val="142D43"/>
                </a:solidFill>
                <a:latin typeface="Arial"/>
                <a:ea typeface="Arial"/>
                <a:cs typeface="Arial"/>
              </a:defRPr>
            </a:pPr>
            <a:r>
              <a:rPr sz="2100" b="0" dirty="0" err="1">
                <a:solidFill>
                  <a:srgbClr val="142D43"/>
                </a:solidFill>
                <a:latin typeface="Arial"/>
                <a:ea typeface="Arial"/>
                <a:cs typeface="Arial"/>
              </a:rPr>
              <a:t>Купац</a:t>
            </a:r>
            <a:r>
              <a:rPr sz="2100" b="0" dirty="0">
                <a:solidFill>
                  <a:srgbClr val="142D43"/>
                </a:solidFill>
                <a:latin typeface="Arial"/>
                <a:ea typeface="Arial"/>
                <a:cs typeface="Arial"/>
              </a:rPr>
              <a:t> </a:t>
            </a:r>
            <a:r>
              <a:rPr sz="2100" b="0" dirty="0" err="1">
                <a:solidFill>
                  <a:srgbClr val="142D43"/>
                </a:solidFill>
                <a:latin typeface="Arial"/>
                <a:ea typeface="Arial"/>
                <a:cs typeface="Arial"/>
              </a:rPr>
              <a:t>преузима</a:t>
            </a:r>
            <a:r>
              <a:rPr sz="2100" b="0" dirty="0">
                <a:solidFill>
                  <a:srgbClr val="142D43"/>
                </a:solidFill>
                <a:latin typeface="Arial"/>
                <a:ea typeface="Arial"/>
                <a:cs typeface="Arial"/>
              </a:rPr>
              <a:t> </a:t>
            </a:r>
            <a:r>
              <a:rPr sz="2100" b="0" dirty="0" err="1">
                <a:solidFill>
                  <a:srgbClr val="142D43"/>
                </a:solidFill>
                <a:latin typeface="Arial"/>
                <a:ea typeface="Arial"/>
                <a:cs typeface="Arial"/>
              </a:rPr>
              <a:t>власничку</a:t>
            </a:r>
            <a:r>
              <a:rPr sz="2100" b="0" dirty="0">
                <a:solidFill>
                  <a:srgbClr val="142D43"/>
                </a:solidFill>
                <a:latin typeface="Arial"/>
                <a:ea typeface="Arial"/>
                <a:cs typeface="Arial"/>
              </a:rPr>
              <a:t> </a:t>
            </a:r>
            <a:r>
              <a:rPr sz="2100" b="0" dirty="0" err="1">
                <a:solidFill>
                  <a:srgbClr val="142D43"/>
                </a:solidFill>
                <a:latin typeface="Arial"/>
                <a:ea typeface="Arial"/>
                <a:cs typeface="Arial"/>
              </a:rPr>
              <a:t>контролу</a:t>
            </a:r>
            <a:r>
              <a:rPr sz="2100" b="0" dirty="0">
                <a:solidFill>
                  <a:srgbClr val="142D43"/>
                </a:solidFill>
                <a:latin typeface="Arial"/>
                <a:ea typeface="Arial"/>
                <a:cs typeface="Arial"/>
              </a:rPr>
              <a:t> и </a:t>
            </a:r>
            <a:r>
              <a:rPr sz="2100" b="0" dirty="0" err="1">
                <a:solidFill>
                  <a:srgbClr val="142D43"/>
                </a:solidFill>
                <a:latin typeface="Arial"/>
                <a:ea typeface="Arial"/>
                <a:cs typeface="Arial"/>
              </a:rPr>
              <a:t>даље</a:t>
            </a:r>
            <a:r>
              <a:rPr sz="2100" b="0" dirty="0">
                <a:solidFill>
                  <a:srgbClr val="142D43"/>
                </a:solidFill>
                <a:latin typeface="Arial"/>
                <a:ea typeface="Arial"/>
                <a:cs typeface="Arial"/>
              </a:rPr>
              <a:t> </a:t>
            </a:r>
            <a:r>
              <a:rPr sz="2100" b="0" dirty="0" err="1">
                <a:solidFill>
                  <a:srgbClr val="142D43"/>
                </a:solidFill>
                <a:latin typeface="Arial"/>
                <a:ea typeface="Arial"/>
                <a:cs typeface="Arial"/>
              </a:rPr>
              <a:t>управљање</a:t>
            </a:r>
            <a:r>
              <a:rPr sz="2100" b="0" dirty="0">
                <a:solidFill>
                  <a:srgbClr val="142D43"/>
                </a:solidFill>
                <a:latin typeface="Arial"/>
                <a:ea typeface="Arial"/>
                <a:cs typeface="Arial"/>
              </a:rPr>
              <a:t>.</a:t>
            </a:r>
          </a:p>
        </p:txBody>
      </p:sp>
      <p:sp>
        <p:nvSpPr>
          <p:cNvPr id="8" name="label-1">
            <a:extLst>
              <a:ext uri="{FF2B5EF4-FFF2-40B4-BE49-F238E27FC236}">
                <a16:creationId xmlns:a16="http://schemas.microsoft.com/office/drawing/2014/main" id="{9E386808-9266-4017-BFC2-0EEDA562BBF6}"/>
              </a:ext>
            </a:extLst>
          </p:cNvPr>
          <p:cNvSpPr>
            <a:spLocks noGrp="1"/>
          </p:cNvSpPr>
          <p:nvPr/>
        </p:nvSpPr>
        <p:spPr>
          <a:xfrm>
            <a:off x="6477000" y="3067050"/>
            <a:ext cx="4953000" cy="609600"/>
          </a:xfrm>
          <a:prstGeom prst="rect">
            <a:avLst/>
          </a:prstGeom>
          <a:noFill/>
          <a:ln w="0">
            <a:noFill/>
            <a:prstDash val="solid"/>
          </a:ln>
        </p:spPr>
        <p:txBody>
          <a:bodyPr wrap="square" lIns="0" tIns="0" rIns="0" bIns="0" anchor="t">
            <a:noAutofit/>
          </a:bodyPr>
          <a:lstStyle/>
          <a:p>
            <a:pPr algn="l">
              <a:defRPr sz="2175" b="1">
                <a:solidFill>
                  <a:srgbClr val="91643C"/>
                </a:solidFill>
                <a:latin typeface="Arial"/>
                <a:ea typeface="Arial"/>
                <a:cs typeface="Arial"/>
              </a:defRPr>
            </a:pPr>
            <a:r>
              <a:rPr sz="2175" b="1">
                <a:solidFill>
                  <a:srgbClr val="91643C"/>
                </a:solidFill>
                <a:latin typeface="Arial"/>
                <a:ea typeface="Arial"/>
                <a:cs typeface="Arial"/>
              </a:rPr>
              <a:t>Регистрована стечајна маса</a:t>
            </a:r>
          </a:p>
        </p:txBody>
      </p:sp>
      <p:sp>
        <p:nvSpPr>
          <p:cNvPr id="9" name="body-1">
            <a:extLst>
              <a:ext uri="{FF2B5EF4-FFF2-40B4-BE49-F238E27FC236}">
                <a16:creationId xmlns:a16="http://schemas.microsoft.com/office/drawing/2014/main" id="{F95DDF1A-1BCB-4A2E-8347-8C61FE396A9B}"/>
              </a:ext>
            </a:extLst>
          </p:cNvPr>
          <p:cNvSpPr>
            <a:spLocks noGrp="1"/>
          </p:cNvSpPr>
          <p:nvPr/>
        </p:nvSpPr>
        <p:spPr>
          <a:xfrm>
            <a:off x="6477000" y="3857625"/>
            <a:ext cx="4953000" cy="1695450"/>
          </a:xfrm>
          <a:prstGeom prst="rect">
            <a:avLst/>
          </a:prstGeom>
          <a:noFill/>
          <a:ln w="0">
            <a:noFill/>
            <a:prstDash val="solid"/>
          </a:ln>
        </p:spPr>
        <p:txBody>
          <a:bodyPr wrap="square" lIns="0" tIns="0" rIns="0" bIns="0" anchor="t">
            <a:noAutofit/>
          </a:bodyPr>
          <a:lstStyle/>
          <a:p>
            <a:pPr algn="l">
              <a:defRPr sz="2100" b="0">
                <a:solidFill>
                  <a:srgbClr val="142D43"/>
                </a:solidFill>
                <a:latin typeface="Arial"/>
                <a:ea typeface="Arial"/>
                <a:cs typeface="Arial"/>
              </a:defRPr>
            </a:pPr>
            <a:r>
              <a:rPr sz="2100" b="0" dirty="0" err="1">
                <a:solidFill>
                  <a:srgbClr val="142D43"/>
                </a:solidFill>
                <a:latin typeface="Arial"/>
                <a:ea typeface="Arial"/>
                <a:cs typeface="Arial"/>
              </a:rPr>
              <a:t>Прима</a:t>
            </a:r>
            <a:r>
              <a:rPr sz="2100" b="0" dirty="0">
                <a:solidFill>
                  <a:srgbClr val="142D43"/>
                </a:solidFill>
                <a:latin typeface="Arial"/>
                <a:ea typeface="Arial"/>
                <a:cs typeface="Arial"/>
              </a:rPr>
              <a:t> </a:t>
            </a:r>
            <a:r>
              <a:rPr sz="2100" b="0" dirty="0" err="1">
                <a:solidFill>
                  <a:srgbClr val="142D43"/>
                </a:solidFill>
                <a:latin typeface="Arial"/>
                <a:ea typeface="Arial"/>
                <a:cs typeface="Arial"/>
              </a:rPr>
              <a:t>купопродајну</a:t>
            </a:r>
            <a:r>
              <a:rPr sz="2100" b="0" dirty="0">
                <a:solidFill>
                  <a:srgbClr val="142D43"/>
                </a:solidFill>
                <a:latin typeface="Arial"/>
                <a:ea typeface="Arial"/>
                <a:cs typeface="Arial"/>
              </a:rPr>
              <a:t> </a:t>
            </a:r>
            <a:r>
              <a:rPr sz="2100" b="0" dirty="0" err="1">
                <a:solidFill>
                  <a:srgbClr val="142D43"/>
                </a:solidFill>
                <a:latin typeface="Arial"/>
                <a:ea typeface="Arial"/>
                <a:cs typeface="Arial"/>
              </a:rPr>
              <a:t>цијену</a:t>
            </a:r>
            <a:r>
              <a:rPr sz="2100" b="0" dirty="0">
                <a:solidFill>
                  <a:srgbClr val="142D43"/>
                </a:solidFill>
                <a:latin typeface="Arial"/>
                <a:ea typeface="Arial"/>
                <a:cs typeface="Arial"/>
              </a:rPr>
              <a:t>.</a:t>
            </a:r>
          </a:p>
          <a:p>
            <a:pPr algn="l">
              <a:defRPr sz="2100" b="0">
                <a:solidFill>
                  <a:srgbClr val="142D43"/>
                </a:solidFill>
                <a:latin typeface="Arial"/>
                <a:ea typeface="Arial"/>
                <a:cs typeface="Arial"/>
              </a:defRPr>
            </a:pPr>
            <a:r>
              <a:rPr sz="2100" b="0" dirty="0" err="1">
                <a:solidFill>
                  <a:srgbClr val="142D43"/>
                </a:solidFill>
                <a:latin typeface="Arial"/>
                <a:ea typeface="Arial"/>
                <a:cs typeface="Arial"/>
              </a:rPr>
              <a:t>Управник</a:t>
            </a:r>
            <a:r>
              <a:rPr sz="2100" b="0" dirty="0">
                <a:solidFill>
                  <a:srgbClr val="142D43"/>
                </a:solidFill>
                <a:latin typeface="Arial"/>
                <a:ea typeface="Arial"/>
                <a:cs typeface="Arial"/>
              </a:rPr>
              <a:t> </a:t>
            </a:r>
            <a:r>
              <a:rPr sz="2100" b="0" dirty="0" err="1">
                <a:solidFill>
                  <a:srgbClr val="142D43"/>
                </a:solidFill>
                <a:latin typeface="Arial"/>
                <a:ea typeface="Arial"/>
                <a:cs typeface="Arial"/>
              </a:rPr>
              <a:t>наставља</a:t>
            </a:r>
            <a:r>
              <a:rPr sz="2100" b="0" dirty="0">
                <a:solidFill>
                  <a:srgbClr val="142D43"/>
                </a:solidFill>
                <a:latin typeface="Arial"/>
                <a:ea typeface="Arial"/>
                <a:cs typeface="Arial"/>
              </a:rPr>
              <a:t> </a:t>
            </a:r>
            <a:r>
              <a:rPr sz="2100" b="0" dirty="0" err="1">
                <a:solidFill>
                  <a:srgbClr val="142D43"/>
                </a:solidFill>
                <a:latin typeface="Arial"/>
                <a:ea typeface="Arial"/>
                <a:cs typeface="Arial"/>
              </a:rPr>
              <a:t>поступак</a:t>
            </a:r>
            <a:r>
              <a:rPr sz="2100" b="0" dirty="0">
                <a:solidFill>
                  <a:srgbClr val="142D43"/>
                </a:solidFill>
                <a:latin typeface="Arial"/>
                <a:ea typeface="Arial"/>
                <a:cs typeface="Arial"/>
              </a:rPr>
              <a:t> </a:t>
            </a:r>
            <a:r>
              <a:rPr sz="2100" b="0" dirty="0" err="1">
                <a:solidFill>
                  <a:srgbClr val="142D43"/>
                </a:solidFill>
                <a:latin typeface="Arial"/>
                <a:ea typeface="Arial"/>
                <a:cs typeface="Arial"/>
              </a:rPr>
              <a:t>ради</a:t>
            </a:r>
            <a:r>
              <a:rPr sz="2100" b="0" dirty="0">
                <a:solidFill>
                  <a:srgbClr val="142D43"/>
                </a:solidFill>
                <a:latin typeface="Arial"/>
                <a:ea typeface="Arial"/>
                <a:cs typeface="Arial"/>
              </a:rPr>
              <a:t> </a:t>
            </a:r>
            <a:r>
              <a:rPr sz="2100" b="0" dirty="0" err="1">
                <a:solidFill>
                  <a:srgbClr val="142D43"/>
                </a:solidFill>
                <a:latin typeface="Arial"/>
                <a:ea typeface="Arial"/>
                <a:cs typeface="Arial"/>
              </a:rPr>
              <a:t>намирења</a:t>
            </a:r>
            <a:r>
              <a:rPr sz="2100" b="0" dirty="0">
                <a:solidFill>
                  <a:srgbClr val="142D43"/>
                </a:solidFill>
                <a:latin typeface="Arial"/>
                <a:ea typeface="Arial"/>
                <a:cs typeface="Arial"/>
              </a:rPr>
              <a:t> и </a:t>
            </a:r>
            <a:r>
              <a:rPr sz="2100" b="0" dirty="0" err="1">
                <a:solidFill>
                  <a:srgbClr val="142D43"/>
                </a:solidFill>
                <a:latin typeface="Arial"/>
                <a:ea typeface="Arial"/>
                <a:cs typeface="Arial"/>
              </a:rPr>
              <a:t>диобе</a:t>
            </a:r>
            <a:r>
              <a:rPr sz="2100" b="0" dirty="0">
                <a:solidFill>
                  <a:srgbClr val="142D43"/>
                </a:solidFill>
                <a:latin typeface="Arial"/>
                <a:ea typeface="Arial"/>
                <a:cs typeface="Arial"/>
              </a:rPr>
              <a:t>.</a:t>
            </a:r>
          </a:p>
        </p:txBody>
      </p:sp>
      <p:sp>
        <p:nvSpPr>
          <p:cNvPr id="10" name="takeaway">
            <a:extLst>
              <a:ext uri="{FF2B5EF4-FFF2-40B4-BE49-F238E27FC236}">
                <a16:creationId xmlns:a16="http://schemas.microsoft.com/office/drawing/2014/main" id="{793F0A6E-8C88-4603-AF0A-EB218AA1E61F}"/>
              </a:ext>
            </a:extLst>
          </p:cNvPr>
          <p:cNvSpPr>
            <a:spLocks noGrp="1"/>
          </p:cNvSpPr>
          <p:nvPr/>
        </p:nvSpPr>
        <p:spPr>
          <a:xfrm>
            <a:off x="685800" y="5553075"/>
            <a:ext cx="10820400" cy="457200"/>
          </a:xfrm>
          <a:prstGeom prst="rect">
            <a:avLst/>
          </a:prstGeom>
          <a:noFill/>
          <a:ln w="0">
            <a:noFill/>
            <a:prstDash val="solid"/>
          </a:ln>
        </p:spPr>
        <p:txBody>
          <a:bodyPr wrap="square" lIns="0" tIns="0" rIns="0" bIns="0" anchor="t">
            <a:noAutofit/>
          </a:bodyPr>
          <a:lstStyle/>
          <a:p>
            <a:pPr algn="l">
              <a:defRPr sz="1725" b="0">
                <a:solidFill>
                  <a:srgbClr val="536573"/>
                </a:solidFill>
                <a:latin typeface="Arial"/>
                <a:ea typeface="Arial"/>
                <a:cs typeface="Arial"/>
              </a:defRPr>
            </a:pPr>
            <a:r>
              <a:rPr sz="2400" b="0" dirty="0" err="1">
                <a:solidFill>
                  <a:srgbClr val="536573"/>
                </a:solidFill>
                <a:latin typeface="Arial"/>
                <a:ea typeface="Arial"/>
                <a:cs typeface="Arial"/>
              </a:rPr>
              <a:t>Оправданост</a:t>
            </a:r>
            <a:r>
              <a:rPr sz="2400" b="0" dirty="0">
                <a:solidFill>
                  <a:srgbClr val="536573"/>
                </a:solidFill>
                <a:latin typeface="Arial"/>
                <a:ea typeface="Arial"/>
                <a:cs typeface="Arial"/>
              </a:rPr>
              <a:t> </a:t>
            </a:r>
            <a:r>
              <a:rPr sz="2400" b="0" dirty="0" err="1">
                <a:solidFill>
                  <a:srgbClr val="536573"/>
                </a:solidFill>
                <a:latin typeface="Arial"/>
                <a:ea typeface="Arial"/>
                <a:cs typeface="Arial"/>
              </a:rPr>
              <a:t>зависи</a:t>
            </a:r>
            <a:r>
              <a:rPr sz="2400" b="0" dirty="0">
                <a:solidFill>
                  <a:srgbClr val="536573"/>
                </a:solidFill>
                <a:latin typeface="Arial"/>
                <a:ea typeface="Arial"/>
                <a:cs typeface="Arial"/>
              </a:rPr>
              <a:t> </a:t>
            </a:r>
            <a:r>
              <a:rPr sz="2400" b="0" dirty="0" err="1">
                <a:solidFill>
                  <a:srgbClr val="536573"/>
                </a:solidFill>
                <a:latin typeface="Arial"/>
                <a:ea typeface="Arial"/>
                <a:cs typeface="Arial"/>
              </a:rPr>
              <a:t>од</a:t>
            </a:r>
            <a:r>
              <a:rPr sz="2400" b="0" dirty="0">
                <a:solidFill>
                  <a:srgbClr val="536573"/>
                </a:solidFill>
                <a:latin typeface="Arial"/>
                <a:ea typeface="Arial"/>
                <a:cs typeface="Arial"/>
              </a:rPr>
              <a:t> </a:t>
            </a:r>
            <a:r>
              <a:rPr sz="2400" b="0" dirty="0" err="1">
                <a:solidFill>
                  <a:srgbClr val="536573"/>
                </a:solidFill>
                <a:latin typeface="Arial"/>
                <a:ea typeface="Arial"/>
                <a:cs typeface="Arial"/>
              </a:rPr>
              <a:t>конкретне</a:t>
            </a:r>
            <a:r>
              <a:rPr sz="2400" b="0" dirty="0">
                <a:solidFill>
                  <a:srgbClr val="536573"/>
                </a:solidFill>
                <a:latin typeface="Arial"/>
                <a:ea typeface="Arial"/>
                <a:cs typeface="Arial"/>
              </a:rPr>
              <a:t> </a:t>
            </a:r>
            <a:r>
              <a:rPr sz="2400" b="0" dirty="0" err="1">
                <a:solidFill>
                  <a:srgbClr val="536573"/>
                </a:solidFill>
                <a:latin typeface="Arial"/>
                <a:ea typeface="Arial"/>
                <a:cs typeface="Arial"/>
              </a:rPr>
              <a:t>имовине</a:t>
            </a:r>
            <a:r>
              <a:rPr sz="2400" b="0" dirty="0">
                <a:solidFill>
                  <a:srgbClr val="536573"/>
                </a:solidFill>
                <a:latin typeface="Arial"/>
                <a:ea typeface="Arial"/>
                <a:cs typeface="Arial"/>
              </a:rPr>
              <a:t>, </a:t>
            </a:r>
            <a:r>
              <a:rPr sz="2400" b="0" dirty="0" err="1">
                <a:solidFill>
                  <a:srgbClr val="536573"/>
                </a:solidFill>
                <a:latin typeface="Arial"/>
                <a:ea typeface="Arial"/>
                <a:cs typeface="Arial"/>
              </a:rPr>
              <a:t>обавеза</a:t>
            </a:r>
            <a:r>
              <a:rPr sz="2400" b="0" dirty="0">
                <a:solidFill>
                  <a:srgbClr val="536573"/>
                </a:solidFill>
                <a:latin typeface="Arial"/>
                <a:ea typeface="Arial"/>
                <a:cs typeface="Arial"/>
              </a:rPr>
              <a:t>, </a:t>
            </a:r>
            <a:r>
              <a:rPr sz="2400" b="0" dirty="0" err="1">
                <a:solidFill>
                  <a:srgbClr val="536573"/>
                </a:solidFill>
                <a:latin typeface="Arial"/>
                <a:ea typeface="Arial"/>
                <a:cs typeface="Arial"/>
              </a:rPr>
              <a:t>трошкова</a:t>
            </a:r>
            <a:r>
              <a:rPr sz="2400" b="0" dirty="0">
                <a:solidFill>
                  <a:srgbClr val="536573"/>
                </a:solidFill>
                <a:latin typeface="Arial"/>
                <a:ea typeface="Arial"/>
                <a:cs typeface="Arial"/>
              </a:rPr>
              <a:t> и </a:t>
            </a:r>
            <a:r>
              <a:rPr sz="2400" b="0" dirty="0" err="1">
                <a:solidFill>
                  <a:srgbClr val="536573"/>
                </a:solidFill>
                <a:latin typeface="Arial"/>
                <a:ea typeface="Arial"/>
                <a:cs typeface="Arial"/>
              </a:rPr>
              <a:t>ризика</a:t>
            </a:r>
            <a:r>
              <a:rPr sz="2400" b="0" dirty="0">
                <a:solidFill>
                  <a:srgbClr val="536573"/>
                </a:solidFill>
                <a:latin typeface="Arial"/>
                <a:ea typeface="Arial"/>
                <a:cs typeface="Arial"/>
              </a:rPr>
              <a:t>.</a:t>
            </a:r>
          </a:p>
        </p:txBody>
      </p:sp>
    </p:spTree>
    <p:extLst>
      <p:ext uri="{BB962C8B-B14F-4D97-AF65-F5344CB8AC3E}">
        <p14:creationId xmlns:p14="http://schemas.microsoft.com/office/powerpoint/2010/main" val="2050661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17CFED8-7068-42A4-B6DD-89C2421C4E01}"/>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Разграничење предмета продаје</a:t>
            </a:r>
          </a:p>
        </p:txBody>
      </p:sp>
      <p:sp>
        <p:nvSpPr>
          <p:cNvPr id="3" name="page-number">
            <a:extLst>
              <a:ext uri="{FF2B5EF4-FFF2-40B4-BE49-F238E27FC236}">
                <a16:creationId xmlns:a16="http://schemas.microsoft.com/office/drawing/2014/main" id="{0E325505-D490-48FD-BED7-BDA0FB20EFB6}"/>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03</a:t>
            </a:r>
          </a:p>
        </p:txBody>
      </p:sp>
      <p:sp>
        <p:nvSpPr>
          <p:cNvPr id="4" name="source-label">
            <a:extLst>
              <a:ext uri="{FF2B5EF4-FFF2-40B4-BE49-F238E27FC236}">
                <a16:creationId xmlns:a16="http://schemas.microsoft.com/office/drawing/2014/main" id="{808616AD-E649-45D1-9F75-796F4D90527C}"/>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Рад, одјељци 2.1, 2.3. и 4.</a:t>
            </a:r>
          </a:p>
        </p:txBody>
      </p:sp>
      <p:graphicFrame>
        <p:nvGraphicFramePr>
          <p:cNvPr id="10" name="Table 9"/>
          <p:cNvGraphicFramePr/>
          <p:nvPr>
            <p:extLst>
              <p:ext uri="{D42A27DB-BD31-4B8C-83A1-F6EECF244321}">
                <p14:modId xmlns:p14="http://schemas.microsoft.com/office/powerpoint/2010/main" val="325439333"/>
              </p:ext>
            </p:extLst>
          </p:nvPr>
        </p:nvGraphicFramePr>
        <p:xfrm>
          <a:off x="685800" y="1809750"/>
          <a:ext cx="10820400" cy="2501900"/>
        </p:xfrm>
        <a:graphic>
          <a:graphicData uri="http://schemas.openxmlformats.org/drawingml/2006/table">
            <a:tbl>
              <a:tblPr/>
              <a:tblGrid>
                <a:gridCol w="276225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4057650">
                  <a:extLst>
                    <a:ext uri="{9D8B030D-6E8A-4147-A177-3AD203B41FA5}">
                      <a16:colId xmlns:a16="http://schemas.microsoft.com/office/drawing/2014/main" val="20002"/>
                    </a:ext>
                  </a:extLst>
                </a:gridCol>
              </a:tblGrid>
              <a:tr h="552450">
                <a:tc>
                  <a:txBody>
                    <a:bodyPr/>
                    <a:lstStyle/>
                    <a:p>
                      <a:r>
                        <a:rPr sz="1875" b="1" dirty="0" err="1">
                          <a:solidFill>
                            <a:srgbClr val="FFFFFF"/>
                          </a:solidFill>
                          <a:latin typeface="Arial"/>
                          <a:ea typeface="Arial"/>
                          <a:cs typeface="Arial"/>
                        </a:rPr>
                        <a:t>Модел</a:t>
                      </a:r>
                      <a:endParaRPr sz="1875" b="1" dirty="0">
                        <a:solidFill>
                          <a:srgbClr val="FFFFFF"/>
                        </a:solidFill>
                        <a:latin typeface="Arial"/>
                        <a:ea typeface="Arial"/>
                        <a:cs typeface="Arial"/>
                      </a:endParaRPr>
                    </a:p>
                  </a:txBody>
                  <a:tcPr anchor="ctr">
                    <a:lnL w="9525">
                      <a:solidFill>
                        <a:srgbClr val="DADEE0"/>
                      </a:solidFill>
                      <a:prstDash val="soli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Шта купац стиче</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Положај ранијих обавеза</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extLst>
                  <a:ext uri="{0D108BD9-81ED-4DB2-BD59-A6C34878D82A}">
                    <a16:rowId xmlns:a16="http://schemas.microsoft.com/office/drawing/2014/main" val="10000"/>
                  </a:ext>
                </a:extLst>
              </a:tr>
              <a:tr h="974725">
                <a:tc>
                  <a:txBody>
                    <a:bodyPr/>
                    <a:lstStyle/>
                    <a:p>
                      <a:r>
                        <a:rPr sz="1875" b="0">
                          <a:solidFill>
                            <a:srgbClr val="142D43"/>
                          </a:solidFill>
                          <a:latin typeface="Arial"/>
                          <a:ea typeface="Arial"/>
                          <a:cs typeface="Arial"/>
                        </a:rPr>
                        <a:t>Дужник као правно лице</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Власничку контролу над истим правним субјектом</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Намирење из масе, у законском обухвату</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1"/>
                  </a:ext>
                </a:extLst>
              </a:tr>
              <a:tr h="974725">
                <a:tc>
                  <a:txBody>
                    <a:bodyPr/>
                    <a:lstStyle/>
                    <a:p>
                      <a:r>
                        <a:rPr sz="1875" b="0">
                          <a:solidFill>
                            <a:srgbClr val="142D43"/>
                          </a:solidFill>
                          <a:latin typeface="Arial"/>
                          <a:ea typeface="Arial"/>
                          <a:cs typeface="Arial"/>
                        </a:rPr>
                        <a:t>Имовинска или пословна цјелина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Повезану</a:t>
                      </a:r>
                      <a:r>
                        <a:rPr sz="1875" b="0" dirty="0">
                          <a:solidFill>
                            <a:srgbClr val="142D43"/>
                          </a:solidFill>
                          <a:latin typeface="Arial"/>
                          <a:ea typeface="Arial"/>
                          <a:cs typeface="Arial"/>
                        </a:rPr>
                        <a:t> </a:t>
                      </a:r>
                      <a:r>
                        <a:rPr sz="1875" b="0" dirty="0" err="1">
                          <a:solidFill>
                            <a:srgbClr val="142D43"/>
                          </a:solidFill>
                          <a:latin typeface="Arial"/>
                          <a:ea typeface="Arial"/>
                          <a:cs typeface="Arial"/>
                        </a:rPr>
                        <a:t>имовину</a:t>
                      </a:r>
                      <a:r>
                        <a:rPr sz="1875" b="0" dirty="0">
                          <a:solidFill>
                            <a:srgbClr val="142D43"/>
                          </a:solidFill>
                          <a:latin typeface="Arial"/>
                          <a:ea typeface="Arial"/>
                          <a:cs typeface="Arial"/>
                        </a:rPr>
                        <a:t> и </a:t>
                      </a:r>
                      <a:r>
                        <a:rPr sz="1875" b="0" dirty="0" err="1">
                          <a:solidFill>
                            <a:srgbClr val="142D43"/>
                          </a:solidFill>
                          <a:latin typeface="Arial"/>
                          <a:ea typeface="Arial"/>
                          <a:cs typeface="Arial"/>
                        </a:rPr>
                        <a:t>одређене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правне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положаје</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Зависи</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од</a:t>
                      </a:r>
                      <a:r>
                        <a:rPr sz="1875" b="0" dirty="0">
                          <a:solidFill>
                            <a:srgbClr val="142D43"/>
                          </a:solidFill>
                          <a:latin typeface="Arial"/>
                          <a:ea typeface="Arial"/>
                          <a:cs typeface="Arial"/>
                        </a:rPr>
                        <a:t> </a:t>
                      </a:r>
                      <a:r>
                        <a:rPr sz="1875" b="0" dirty="0" err="1">
                          <a:solidFill>
                            <a:srgbClr val="142D43"/>
                          </a:solidFill>
                          <a:latin typeface="Arial"/>
                          <a:ea typeface="Arial"/>
                          <a:cs typeface="Arial"/>
                        </a:rPr>
                        <a:t>конкретног</a:t>
                      </a:r>
                      <a:r>
                        <a:rPr sz="1875" b="0" dirty="0">
                          <a:solidFill>
                            <a:srgbClr val="142D43"/>
                          </a:solidFill>
                          <a:latin typeface="Arial"/>
                          <a:ea typeface="Arial"/>
                          <a:cs typeface="Arial"/>
                        </a:rPr>
                        <a:t> </a:t>
                      </a:r>
                      <a:r>
                        <a:rPr sz="1875" b="0" dirty="0" err="1">
                          <a:solidFill>
                            <a:srgbClr val="142D43"/>
                          </a:solidFill>
                          <a:latin typeface="Arial"/>
                          <a:ea typeface="Arial"/>
                          <a:cs typeface="Arial"/>
                        </a:rPr>
                        <a:t>законског</a:t>
                      </a:r>
                      <a:r>
                        <a:rPr sz="1875" b="0" dirty="0">
                          <a:solidFill>
                            <a:srgbClr val="142D43"/>
                          </a:solidFill>
                          <a:latin typeface="Arial"/>
                          <a:ea typeface="Arial"/>
                          <a:cs typeface="Arial"/>
                        </a:rPr>
                        <a:t> </a:t>
                      </a:r>
                      <a:r>
                        <a:rPr sz="1875" b="0" dirty="0" err="1">
                          <a:solidFill>
                            <a:srgbClr val="142D43"/>
                          </a:solidFill>
                          <a:latin typeface="Arial"/>
                          <a:ea typeface="Arial"/>
                          <a:cs typeface="Arial"/>
                        </a:rPr>
                        <a:t>модела</a:t>
                      </a:r>
                      <a:r>
                        <a:rPr lang="sr-Cyrl-BA" sz="1875" b="0" dirty="0">
                          <a:solidFill>
                            <a:srgbClr val="142D43"/>
                          </a:solidFill>
                          <a:latin typeface="Arial"/>
                          <a:ea typeface="Arial"/>
                          <a:cs typeface="Arial"/>
                        </a:rPr>
                        <a:t> и рјешавања </a:t>
                      </a:r>
                      <a:r>
                        <a:rPr lang="sr-Cyrl-BA" sz="1875" b="0" dirty="0" err="1">
                          <a:solidFill>
                            <a:srgbClr val="142D43"/>
                          </a:solidFill>
                          <a:latin typeface="Arial"/>
                          <a:ea typeface="Arial"/>
                          <a:cs typeface="Arial"/>
                        </a:rPr>
                        <a:t>имовонско</a:t>
                      </a:r>
                      <a:r>
                        <a:rPr lang="sr-Cyrl-BA" sz="1875" b="0" dirty="0">
                          <a:solidFill>
                            <a:srgbClr val="142D43"/>
                          </a:solidFill>
                          <a:latin typeface="Arial"/>
                          <a:ea typeface="Arial"/>
                          <a:cs typeface="Arial"/>
                        </a:rPr>
                        <a:t> правних односа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2"/>
                  </a:ext>
                </a:extLst>
              </a:tr>
            </a:tbl>
          </a:graphicData>
        </a:graphic>
      </p:graphicFrame>
      <p:sp>
        <p:nvSpPr>
          <p:cNvPr id="6" name="takeaway">
            <a:extLst>
              <a:ext uri="{FF2B5EF4-FFF2-40B4-BE49-F238E27FC236}">
                <a16:creationId xmlns:a16="http://schemas.microsoft.com/office/drawing/2014/main" id="{4C3530A9-8795-4993-AC87-80BF2349ED2A}"/>
              </a:ext>
            </a:extLst>
          </p:cNvPr>
          <p:cNvSpPr>
            <a:spLocks noGrp="1"/>
          </p:cNvSpPr>
          <p:nvPr/>
        </p:nvSpPr>
        <p:spPr>
          <a:xfrm>
            <a:off x="685800" y="4718050"/>
            <a:ext cx="10820400" cy="609600"/>
          </a:xfrm>
          <a:prstGeom prst="rect">
            <a:avLst/>
          </a:prstGeom>
          <a:noFill/>
          <a:ln w="0">
            <a:noFill/>
            <a:prstDash val="solid"/>
          </a:ln>
        </p:spPr>
        <p:txBody>
          <a:bodyPr wrap="square" lIns="0" tIns="0" rIns="0" bIns="0" anchor="t">
            <a:noAutofit/>
          </a:bodyPr>
          <a:lstStyle/>
          <a:p>
            <a:pPr algn="l">
              <a:defRPr sz="1950" b="1">
                <a:solidFill>
                  <a:srgbClr val="91643C"/>
                </a:solidFill>
                <a:latin typeface="Arial"/>
                <a:ea typeface="Arial"/>
                <a:cs typeface="Arial"/>
              </a:defRPr>
            </a:pPr>
            <a:r>
              <a:rPr sz="1950" b="1" dirty="0" err="1">
                <a:solidFill>
                  <a:srgbClr val="91643C"/>
                </a:solidFill>
                <a:latin typeface="Arial"/>
                <a:ea typeface="Arial"/>
                <a:cs typeface="Arial"/>
              </a:rPr>
              <a:t>Предмет</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продаје</a:t>
            </a:r>
            <a:r>
              <a:rPr sz="1950" b="1" dirty="0">
                <a:solidFill>
                  <a:srgbClr val="91643C"/>
                </a:solidFill>
                <a:latin typeface="Arial"/>
                <a:ea typeface="Arial"/>
                <a:cs typeface="Arial"/>
              </a:rPr>
              <a:t> и </a:t>
            </a:r>
            <a:r>
              <a:rPr sz="1950" b="1" dirty="0" err="1">
                <a:solidFill>
                  <a:srgbClr val="91643C"/>
                </a:solidFill>
                <a:latin typeface="Arial"/>
                <a:ea typeface="Arial"/>
                <a:cs typeface="Arial"/>
              </a:rPr>
              <a:t>начин</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спровођења</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продаје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су</a:t>
            </a:r>
            <a:r>
              <a:rPr sz="1950" b="1" dirty="0">
                <a:solidFill>
                  <a:srgbClr val="91643C"/>
                </a:solidFill>
                <a:latin typeface="Arial"/>
                <a:ea typeface="Arial"/>
                <a:cs typeface="Arial"/>
              </a:rPr>
              <a:t> </a:t>
            </a:r>
            <a:r>
              <a:rPr sz="1950" b="1" dirty="0" err="1">
                <a:solidFill>
                  <a:srgbClr val="91643C"/>
                </a:solidFill>
                <a:latin typeface="Arial"/>
                <a:ea typeface="Arial"/>
                <a:cs typeface="Arial"/>
              </a:rPr>
              <a:t>различита</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питања</a:t>
            </a:r>
            <a:r>
              <a:rPr sz="1950" b="1" dirty="0">
                <a:solidFill>
                  <a:srgbClr val="91643C"/>
                </a:solidFill>
                <a:latin typeface="Arial"/>
                <a:ea typeface="Arial"/>
                <a:cs typeface="Arial"/>
              </a:rPr>
              <a:t>.</a:t>
            </a:r>
          </a:p>
        </p:txBody>
      </p:sp>
      <p:sp>
        <p:nvSpPr>
          <p:cNvPr id="7" name="TextBox 6">
            <a:extLst>
              <a:ext uri="{FF2B5EF4-FFF2-40B4-BE49-F238E27FC236}">
                <a16:creationId xmlns:a16="http://schemas.microsoft.com/office/drawing/2014/main" id="{EC552B32-92C4-D3F4-AC1C-FD824102F9FE}"/>
              </a:ext>
            </a:extLst>
          </p:cNvPr>
          <p:cNvSpPr txBox="1"/>
          <p:nvPr/>
        </p:nvSpPr>
        <p:spPr>
          <a:xfrm>
            <a:off x="5686425" y="5237760"/>
            <a:ext cx="6096000" cy="992579"/>
          </a:xfrm>
          <a:prstGeom prst="rect">
            <a:avLst/>
          </a:prstGeom>
          <a:noFill/>
        </p:spPr>
        <p:txBody>
          <a:bodyPr wrap="square">
            <a:spAutoFit/>
          </a:bodyPr>
          <a:lstStyle/>
          <a:p>
            <a:pPr algn="l">
              <a:defRPr sz="1950" b="1">
                <a:solidFill>
                  <a:srgbClr val="91643C"/>
                </a:solidFill>
                <a:latin typeface="Arial"/>
                <a:ea typeface="Arial"/>
                <a:cs typeface="Arial"/>
              </a:defRPr>
            </a:pPr>
            <a:r>
              <a:rPr lang="ru-RU" b="1" dirty="0">
                <a:solidFill>
                  <a:srgbClr val="91643C"/>
                </a:solidFill>
                <a:latin typeface="Arial"/>
                <a:ea typeface="Arial"/>
                <a:cs typeface="Arial"/>
              </a:rPr>
              <a:t>Право гласа од 51% не значи да су се стекли услови за куповину стечајног дужника као правног лица</a:t>
            </a:r>
            <a:endParaRPr lang="ru-RU" sz="1800" b="1" dirty="0">
              <a:solidFill>
                <a:srgbClr val="91643C"/>
              </a:solidFill>
              <a:latin typeface="Arial"/>
              <a:ea typeface="Arial"/>
              <a:cs typeface="Arial"/>
            </a:endParaRPr>
          </a:p>
        </p:txBody>
      </p:sp>
    </p:spTree>
    <p:extLst>
      <p:ext uri="{BB962C8B-B14F-4D97-AF65-F5344CB8AC3E}">
        <p14:creationId xmlns:p14="http://schemas.microsoft.com/office/powerpoint/2010/main" val="149899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9A7AA9C-2FDD-46D2-91D6-F3A6A4499F0E}"/>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Одлучивање у Републици Српској</a:t>
            </a:r>
          </a:p>
        </p:txBody>
      </p:sp>
      <p:sp>
        <p:nvSpPr>
          <p:cNvPr id="3" name="page-number">
            <a:extLst>
              <a:ext uri="{FF2B5EF4-FFF2-40B4-BE49-F238E27FC236}">
                <a16:creationId xmlns:a16="http://schemas.microsoft.com/office/drawing/2014/main" id="{E1E4E8FD-F593-47A6-8BD5-C018930D3430}"/>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04</a:t>
            </a:r>
          </a:p>
        </p:txBody>
      </p:sp>
      <p:sp>
        <p:nvSpPr>
          <p:cNvPr id="4" name="source-label">
            <a:extLst>
              <a:ext uri="{FF2B5EF4-FFF2-40B4-BE49-F238E27FC236}">
                <a16:creationId xmlns:a16="http://schemas.microsoft.com/office/drawing/2014/main" id="{368A10CE-3BD5-4DA2-BBFA-B253BE0A2D7A}"/>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Закон о стечају Републике Српске, члан 158.</a:t>
            </a:r>
          </a:p>
        </p:txBody>
      </p:sp>
      <p:sp>
        <p:nvSpPr>
          <p:cNvPr id="5" name="row-index-0">
            <a:extLst>
              <a:ext uri="{FF2B5EF4-FFF2-40B4-BE49-F238E27FC236}">
                <a16:creationId xmlns:a16="http://schemas.microsoft.com/office/drawing/2014/main" id="{B6D79DBD-A890-42C9-953D-8BFCE216F635}"/>
              </a:ext>
            </a:extLst>
          </p:cNvPr>
          <p:cNvSpPr>
            <a:spLocks noGrp="1"/>
          </p:cNvSpPr>
          <p:nvPr/>
        </p:nvSpPr>
        <p:spPr>
          <a:xfrm>
            <a:off x="685800" y="184785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01</a:t>
            </a:r>
          </a:p>
        </p:txBody>
      </p:sp>
      <p:sp>
        <p:nvSpPr>
          <p:cNvPr id="6" name="row-title-0">
            <a:extLst>
              <a:ext uri="{FF2B5EF4-FFF2-40B4-BE49-F238E27FC236}">
                <a16:creationId xmlns:a16="http://schemas.microsoft.com/office/drawing/2014/main" id="{FB70C1C2-DB5F-497B-810C-ED34BA9F1314}"/>
              </a:ext>
            </a:extLst>
          </p:cNvPr>
          <p:cNvSpPr>
            <a:spLocks noGrp="1"/>
          </p:cNvSpPr>
          <p:nvPr/>
        </p:nvSpPr>
        <p:spPr>
          <a:xfrm>
            <a:off x="1562100" y="184785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Скупштина повјерилаца</a:t>
            </a:r>
          </a:p>
        </p:txBody>
      </p:sp>
      <p:sp>
        <p:nvSpPr>
          <p:cNvPr id="7" name="row-body-0">
            <a:extLst>
              <a:ext uri="{FF2B5EF4-FFF2-40B4-BE49-F238E27FC236}">
                <a16:creationId xmlns:a16="http://schemas.microsoft.com/office/drawing/2014/main" id="{7C9213C3-275E-438F-9FE5-0D3585A6071B}"/>
              </a:ext>
            </a:extLst>
          </p:cNvPr>
          <p:cNvSpPr>
            <a:spLocks noGrp="1"/>
          </p:cNvSpPr>
          <p:nvPr/>
        </p:nvSpPr>
        <p:spPr>
          <a:xfrm>
            <a:off x="1562100" y="228600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Одлучује о продаји дужника као правног лица.</a:t>
            </a:r>
          </a:p>
        </p:txBody>
      </p:sp>
      <p:sp>
        <p:nvSpPr>
          <p:cNvPr id="8" name="row-index-1">
            <a:extLst>
              <a:ext uri="{FF2B5EF4-FFF2-40B4-BE49-F238E27FC236}">
                <a16:creationId xmlns:a16="http://schemas.microsoft.com/office/drawing/2014/main" id="{FBE7DCFA-1DCC-47D6-BDE9-0F3894F2FFD8}"/>
              </a:ext>
            </a:extLst>
          </p:cNvPr>
          <p:cNvSpPr>
            <a:spLocks noGrp="1"/>
          </p:cNvSpPr>
          <p:nvPr/>
        </p:nvSpPr>
        <p:spPr>
          <a:xfrm>
            <a:off x="685800" y="288607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02</a:t>
            </a:r>
          </a:p>
        </p:txBody>
      </p:sp>
      <p:sp>
        <p:nvSpPr>
          <p:cNvPr id="9" name="row-title-1">
            <a:extLst>
              <a:ext uri="{FF2B5EF4-FFF2-40B4-BE49-F238E27FC236}">
                <a16:creationId xmlns:a16="http://schemas.microsoft.com/office/drawing/2014/main" id="{FC6B2770-A293-4D15-9614-EAB3BBC3B8F0}"/>
              </a:ext>
            </a:extLst>
          </p:cNvPr>
          <p:cNvSpPr>
            <a:spLocks noGrp="1"/>
          </p:cNvSpPr>
          <p:nvPr/>
        </p:nvSpPr>
        <p:spPr>
          <a:xfrm>
            <a:off x="1562100" y="288607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Стечајни управник</a:t>
            </a:r>
          </a:p>
        </p:txBody>
      </p:sp>
      <p:sp>
        <p:nvSpPr>
          <p:cNvPr id="10" name="row-body-1">
            <a:extLst>
              <a:ext uri="{FF2B5EF4-FFF2-40B4-BE49-F238E27FC236}">
                <a16:creationId xmlns:a16="http://schemas.microsoft.com/office/drawing/2014/main" id="{CE17B621-A980-4DA8-9EEF-00D17383D358}"/>
              </a:ext>
            </a:extLst>
          </p:cNvPr>
          <p:cNvSpPr>
            <a:spLocks noGrp="1"/>
          </p:cNvSpPr>
          <p:nvPr/>
        </p:nvSpPr>
        <p:spPr>
          <a:xfrm>
            <a:off x="1562100" y="332422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Припрема економску основу, процјену и обавјештава разлучне повјериоце.</a:t>
            </a:r>
          </a:p>
        </p:txBody>
      </p:sp>
      <p:sp>
        <p:nvSpPr>
          <p:cNvPr id="11" name="row-index-2">
            <a:extLst>
              <a:ext uri="{FF2B5EF4-FFF2-40B4-BE49-F238E27FC236}">
                <a16:creationId xmlns:a16="http://schemas.microsoft.com/office/drawing/2014/main" id="{62C382F7-1CB4-4D35-8101-96B143964C9D}"/>
              </a:ext>
            </a:extLst>
          </p:cNvPr>
          <p:cNvSpPr>
            <a:spLocks noGrp="1"/>
          </p:cNvSpPr>
          <p:nvPr/>
        </p:nvSpPr>
        <p:spPr>
          <a:xfrm>
            <a:off x="685800" y="392430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03</a:t>
            </a:r>
          </a:p>
        </p:txBody>
      </p:sp>
      <p:sp>
        <p:nvSpPr>
          <p:cNvPr id="12" name="row-title-2">
            <a:extLst>
              <a:ext uri="{FF2B5EF4-FFF2-40B4-BE49-F238E27FC236}">
                <a16:creationId xmlns:a16="http://schemas.microsoft.com/office/drawing/2014/main" id="{D9F3F48B-0E3D-4ECD-954B-2812ACDBD869}"/>
              </a:ext>
            </a:extLst>
          </p:cNvPr>
          <p:cNvSpPr>
            <a:spLocks noGrp="1"/>
          </p:cNvSpPr>
          <p:nvPr/>
        </p:nvSpPr>
        <p:spPr>
          <a:xfrm>
            <a:off x="1562100" y="392430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Судска заштита</a:t>
            </a:r>
          </a:p>
        </p:txBody>
      </p:sp>
      <p:sp>
        <p:nvSpPr>
          <p:cNvPr id="13" name="row-body-2">
            <a:extLst>
              <a:ext uri="{FF2B5EF4-FFF2-40B4-BE49-F238E27FC236}">
                <a16:creationId xmlns:a16="http://schemas.microsoft.com/office/drawing/2014/main" id="{2A160AA7-A8BB-4D08-9142-C70964F5CC04}"/>
              </a:ext>
            </a:extLst>
          </p:cNvPr>
          <p:cNvSpPr>
            <a:spLocks noGrp="1"/>
          </p:cNvSpPr>
          <p:nvPr/>
        </p:nvSpPr>
        <p:spPr>
          <a:xfrm>
            <a:off x="1562100" y="436245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Суд разматра противљење разлучних повјерилаца и одговарајуће мјере.</a:t>
            </a:r>
          </a:p>
        </p:txBody>
      </p:sp>
      <p:sp>
        <p:nvSpPr>
          <p:cNvPr id="14" name="row-index-3">
            <a:extLst>
              <a:ext uri="{FF2B5EF4-FFF2-40B4-BE49-F238E27FC236}">
                <a16:creationId xmlns:a16="http://schemas.microsoft.com/office/drawing/2014/main" id="{6268A924-F355-475C-892F-B5F9391E7904}"/>
              </a:ext>
            </a:extLst>
          </p:cNvPr>
          <p:cNvSpPr>
            <a:spLocks noGrp="1"/>
          </p:cNvSpPr>
          <p:nvPr/>
        </p:nvSpPr>
        <p:spPr>
          <a:xfrm>
            <a:off x="685800" y="496252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04</a:t>
            </a:r>
          </a:p>
        </p:txBody>
      </p:sp>
      <p:sp>
        <p:nvSpPr>
          <p:cNvPr id="15" name="row-title-3">
            <a:extLst>
              <a:ext uri="{FF2B5EF4-FFF2-40B4-BE49-F238E27FC236}">
                <a16:creationId xmlns:a16="http://schemas.microsoft.com/office/drawing/2014/main" id="{9A32E57B-B782-4ECD-8898-5C499BBE25CE}"/>
              </a:ext>
            </a:extLst>
          </p:cNvPr>
          <p:cNvSpPr>
            <a:spLocks noGrp="1"/>
          </p:cNvSpPr>
          <p:nvPr/>
        </p:nvSpPr>
        <p:spPr>
          <a:xfrm>
            <a:off x="1562100" y="496252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Заштита конкуренције</a:t>
            </a:r>
          </a:p>
        </p:txBody>
      </p:sp>
      <p:sp>
        <p:nvSpPr>
          <p:cNvPr id="16" name="row-body-3">
            <a:extLst>
              <a:ext uri="{FF2B5EF4-FFF2-40B4-BE49-F238E27FC236}">
                <a16:creationId xmlns:a16="http://schemas.microsoft.com/office/drawing/2014/main" id="{F3ACD849-8438-4DF4-AF16-E7FF426C281C}"/>
              </a:ext>
            </a:extLst>
          </p:cNvPr>
          <p:cNvSpPr>
            <a:spLocks noGrp="1"/>
          </p:cNvSpPr>
          <p:nvPr/>
        </p:nvSpPr>
        <p:spPr>
          <a:xfrm>
            <a:off x="1562100" y="540067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Продаја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мора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бити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усклађена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са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прописима</a:t>
            </a:r>
            <a:r>
              <a:rPr sz="1950" b="0" dirty="0">
                <a:solidFill>
                  <a:srgbClr val="536573"/>
                </a:solidFill>
                <a:latin typeface="Arial"/>
                <a:ea typeface="Arial"/>
                <a:cs typeface="Arial"/>
              </a:rPr>
              <a:t> о </a:t>
            </a:r>
            <a:r>
              <a:rPr sz="1950" b="0" dirty="0" err="1">
                <a:solidFill>
                  <a:srgbClr val="536573"/>
                </a:solidFill>
                <a:latin typeface="Arial"/>
                <a:ea typeface="Arial"/>
                <a:cs typeface="Arial"/>
              </a:rPr>
              <a:t>конкуренцији</a:t>
            </a:r>
            <a:r>
              <a:rPr sz="1950" b="0" dirty="0">
                <a:solidFill>
                  <a:srgbClr val="536573"/>
                </a:solidFill>
                <a:latin typeface="Arial"/>
                <a:ea typeface="Arial"/>
                <a:cs typeface="Arial"/>
              </a:rPr>
              <a:t>.</a:t>
            </a:r>
          </a:p>
        </p:txBody>
      </p:sp>
    </p:spTree>
    <p:extLst>
      <p:ext uri="{BB962C8B-B14F-4D97-AF65-F5344CB8AC3E}">
        <p14:creationId xmlns:p14="http://schemas.microsoft.com/office/powerpoint/2010/main" val="1568972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D43"/>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7869BD0-E5FD-4405-952C-4F90D364DF86}"/>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FFFFFF"/>
                </a:solidFill>
                <a:latin typeface="Arial"/>
                <a:ea typeface="Arial"/>
                <a:cs typeface="Arial"/>
              </a:defRPr>
            </a:pPr>
            <a:r>
              <a:rPr sz="3300" b="1">
                <a:solidFill>
                  <a:srgbClr val="FFFFFF"/>
                </a:solidFill>
                <a:latin typeface="Arial"/>
                <a:ea typeface="Arial"/>
                <a:cs typeface="Arial"/>
              </a:rPr>
              <a:t>Процјена вриједности дужника</a:t>
            </a:r>
          </a:p>
        </p:txBody>
      </p:sp>
      <p:sp>
        <p:nvSpPr>
          <p:cNvPr id="3" name="page-number">
            <a:extLst>
              <a:ext uri="{FF2B5EF4-FFF2-40B4-BE49-F238E27FC236}">
                <a16:creationId xmlns:a16="http://schemas.microsoft.com/office/drawing/2014/main" id="{D62D1B76-9047-477A-A01F-6D690F560FFE}"/>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D7B58E"/>
                </a:solidFill>
                <a:latin typeface="Arial"/>
                <a:ea typeface="Arial"/>
                <a:cs typeface="Arial"/>
              </a:defRPr>
            </a:pPr>
            <a:r>
              <a:rPr sz="1350" b="0">
                <a:solidFill>
                  <a:srgbClr val="D7B58E"/>
                </a:solidFill>
                <a:latin typeface="Arial"/>
                <a:ea typeface="Arial"/>
                <a:cs typeface="Arial"/>
              </a:rPr>
              <a:t>05</a:t>
            </a:r>
          </a:p>
        </p:txBody>
      </p:sp>
      <p:sp>
        <p:nvSpPr>
          <p:cNvPr id="4" name="source-label">
            <a:extLst>
              <a:ext uri="{FF2B5EF4-FFF2-40B4-BE49-F238E27FC236}">
                <a16:creationId xmlns:a16="http://schemas.microsoft.com/office/drawing/2014/main" id="{63083CFE-8D0B-4478-9CE0-9DC14D470417}"/>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D7B58E"/>
                </a:solidFill>
                <a:latin typeface="Arial"/>
                <a:ea typeface="Arial"/>
                <a:cs typeface="Arial"/>
              </a:defRPr>
            </a:pPr>
            <a:r>
              <a:rPr sz="1275" b="0">
                <a:solidFill>
                  <a:srgbClr val="D7B58E"/>
                </a:solidFill>
                <a:latin typeface="Arial"/>
                <a:ea typeface="Arial"/>
                <a:cs typeface="Arial"/>
              </a:rPr>
              <a:t>Рад, одјељци 2.2. и 3.1.</a:t>
            </a:r>
          </a:p>
        </p:txBody>
      </p:sp>
      <p:sp>
        <p:nvSpPr>
          <p:cNvPr id="5" name="valuation-main">
            <a:extLst>
              <a:ext uri="{FF2B5EF4-FFF2-40B4-BE49-F238E27FC236}">
                <a16:creationId xmlns:a16="http://schemas.microsoft.com/office/drawing/2014/main" id="{765A1964-CFB2-4926-B2FA-EF67CC92E18C}"/>
              </a:ext>
            </a:extLst>
          </p:cNvPr>
          <p:cNvSpPr>
            <a:spLocks noGrp="1"/>
          </p:cNvSpPr>
          <p:nvPr/>
        </p:nvSpPr>
        <p:spPr>
          <a:xfrm>
            <a:off x="685800" y="1781175"/>
            <a:ext cx="10820400" cy="1171575"/>
          </a:xfrm>
          <a:prstGeom prst="rect">
            <a:avLst/>
          </a:prstGeom>
          <a:noFill/>
          <a:ln w="0">
            <a:noFill/>
            <a:prstDash val="solid"/>
          </a:ln>
        </p:spPr>
        <p:txBody>
          <a:bodyPr wrap="square" lIns="0" tIns="0" rIns="0" bIns="0" anchor="t">
            <a:noAutofit/>
          </a:bodyPr>
          <a:lstStyle/>
          <a:p>
            <a:pPr algn="l">
              <a:defRPr sz="3300" b="1">
                <a:solidFill>
                  <a:srgbClr val="FFFFFF"/>
                </a:solidFill>
                <a:latin typeface="Arial"/>
                <a:ea typeface="Arial"/>
                <a:cs typeface="Arial"/>
              </a:defRPr>
            </a:pPr>
            <a:r>
              <a:rPr sz="3300" b="1" dirty="0" err="1">
                <a:solidFill>
                  <a:srgbClr val="FFFFFF"/>
                </a:solidFill>
                <a:latin typeface="Arial"/>
                <a:ea typeface="Arial"/>
                <a:cs typeface="Arial"/>
              </a:rPr>
              <a:t>Негативан</a:t>
            </a:r>
            <a:r>
              <a:rPr sz="3300" b="1" dirty="0">
                <a:solidFill>
                  <a:srgbClr val="FFFFFF"/>
                </a:solidFill>
                <a:latin typeface="Arial"/>
                <a:ea typeface="Arial"/>
                <a:cs typeface="Arial"/>
              </a:rPr>
              <a:t> </a:t>
            </a:r>
            <a:r>
              <a:rPr sz="3300" b="1" dirty="0" err="1">
                <a:solidFill>
                  <a:srgbClr val="FFFFFF"/>
                </a:solidFill>
                <a:latin typeface="Arial"/>
                <a:ea typeface="Arial"/>
                <a:cs typeface="Arial"/>
              </a:rPr>
              <a:t>капитал</a:t>
            </a:r>
            <a:r>
              <a:rPr sz="3300" b="1" dirty="0">
                <a:solidFill>
                  <a:srgbClr val="FFFFFF"/>
                </a:solidFill>
                <a:latin typeface="Arial"/>
                <a:ea typeface="Arial"/>
                <a:cs typeface="Arial"/>
              </a:rPr>
              <a:t> </a:t>
            </a:r>
            <a:r>
              <a:rPr sz="3300" b="1" dirty="0" err="1">
                <a:solidFill>
                  <a:srgbClr val="FFFFFF"/>
                </a:solidFill>
                <a:latin typeface="Arial"/>
                <a:ea typeface="Arial"/>
                <a:cs typeface="Arial"/>
              </a:rPr>
              <a:t>не</a:t>
            </a:r>
            <a:r>
              <a:rPr sz="3300" b="1" dirty="0">
                <a:solidFill>
                  <a:srgbClr val="FFFFFF"/>
                </a:solidFill>
                <a:latin typeface="Arial"/>
                <a:ea typeface="Arial"/>
                <a:cs typeface="Arial"/>
              </a:rPr>
              <a:t> </a:t>
            </a:r>
            <a:r>
              <a:rPr sz="3300" b="1" dirty="0" err="1">
                <a:solidFill>
                  <a:srgbClr val="FFFFFF"/>
                </a:solidFill>
                <a:latin typeface="Arial"/>
                <a:ea typeface="Arial"/>
                <a:cs typeface="Arial"/>
              </a:rPr>
              <a:t>одређује</a:t>
            </a:r>
            <a:endParaRPr sz="3300" b="1" dirty="0">
              <a:solidFill>
                <a:srgbClr val="FFFFFF"/>
              </a:solidFill>
              <a:latin typeface="Arial"/>
              <a:ea typeface="Arial"/>
              <a:cs typeface="Arial"/>
            </a:endParaRPr>
          </a:p>
          <a:p>
            <a:pPr algn="l">
              <a:defRPr sz="3300" b="1">
                <a:solidFill>
                  <a:srgbClr val="FFFFFF"/>
                </a:solidFill>
                <a:latin typeface="Arial"/>
                <a:ea typeface="Arial"/>
                <a:cs typeface="Arial"/>
              </a:defRPr>
            </a:pPr>
            <a:r>
              <a:rPr sz="3300" b="1" dirty="0" err="1">
                <a:solidFill>
                  <a:srgbClr val="FFFFFF"/>
                </a:solidFill>
                <a:latin typeface="Arial"/>
                <a:ea typeface="Arial"/>
                <a:cs typeface="Arial"/>
              </a:rPr>
              <a:t>аутоматски</a:t>
            </a:r>
            <a:r>
              <a:rPr sz="3300" b="1" dirty="0">
                <a:solidFill>
                  <a:srgbClr val="FFFFFF"/>
                </a:solidFill>
                <a:latin typeface="Arial"/>
                <a:ea typeface="Arial"/>
                <a:cs typeface="Arial"/>
              </a:rPr>
              <a:t> </a:t>
            </a:r>
            <a:r>
              <a:rPr sz="3300" b="1" dirty="0" err="1">
                <a:solidFill>
                  <a:srgbClr val="FFFFFF"/>
                </a:solidFill>
                <a:latin typeface="Arial"/>
                <a:ea typeface="Arial"/>
                <a:cs typeface="Arial"/>
              </a:rPr>
              <a:t>вриједност</a:t>
            </a:r>
            <a:r>
              <a:rPr sz="3300" b="1" dirty="0">
                <a:solidFill>
                  <a:srgbClr val="FFFFFF"/>
                </a:solidFill>
                <a:latin typeface="Arial"/>
                <a:ea typeface="Arial"/>
                <a:cs typeface="Arial"/>
              </a:rPr>
              <a:t> </a:t>
            </a:r>
            <a:r>
              <a:rPr sz="3300" b="1" dirty="0" err="1">
                <a:solidFill>
                  <a:srgbClr val="FFFFFF"/>
                </a:solidFill>
                <a:latin typeface="Arial"/>
                <a:ea typeface="Arial"/>
                <a:cs typeface="Arial"/>
              </a:rPr>
              <a:t>продаје</a:t>
            </a:r>
            <a:r>
              <a:rPr lang="sr-Cyrl-BA" sz="3300" b="1" dirty="0">
                <a:solidFill>
                  <a:srgbClr val="FFFFFF"/>
                </a:solidFill>
                <a:latin typeface="Arial"/>
                <a:ea typeface="Arial"/>
                <a:cs typeface="Arial"/>
              </a:rPr>
              <a:t> (</a:t>
            </a:r>
            <a:r>
              <a:rPr lang="sr-Cyrl-BA" sz="3300" b="1" u="sng" dirty="0">
                <a:solidFill>
                  <a:srgbClr val="FFFFFF"/>
                </a:solidFill>
                <a:latin typeface="Arial"/>
                <a:ea typeface="Arial"/>
                <a:cs typeface="Arial"/>
              </a:rPr>
              <a:t>проблем у пракси</a:t>
            </a:r>
            <a:r>
              <a:rPr lang="sr-Cyrl-BA" sz="3300" b="1" dirty="0">
                <a:solidFill>
                  <a:srgbClr val="FFFFFF"/>
                </a:solidFill>
                <a:latin typeface="Arial"/>
                <a:ea typeface="Arial"/>
                <a:cs typeface="Arial"/>
              </a:rPr>
              <a:t>)</a:t>
            </a:r>
            <a:endParaRPr sz="3300" b="1" dirty="0">
              <a:solidFill>
                <a:srgbClr val="FFFFFF"/>
              </a:solidFill>
              <a:latin typeface="Arial"/>
              <a:ea typeface="Arial"/>
              <a:cs typeface="Arial"/>
            </a:endParaRPr>
          </a:p>
        </p:txBody>
      </p:sp>
      <p:sp>
        <p:nvSpPr>
          <p:cNvPr id="6" name="v-label-0">
            <a:extLst>
              <a:ext uri="{FF2B5EF4-FFF2-40B4-BE49-F238E27FC236}">
                <a16:creationId xmlns:a16="http://schemas.microsoft.com/office/drawing/2014/main" id="{31534B5A-E2F7-4A55-854D-A3B8A5AD4CA4}"/>
              </a:ext>
            </a:extLst>
          </p:cNvPr>
          <p:cNvSpPr>
            <a:spLocks noGrp="1"/>
          </p:cNvSpPr>
          <p:nvPr/>
        </p:nvSpPr>
        <p:spPr>
          <a:xfrm>
            <a:off x="685800" y="3362325"/>
            <a:ext cx="3714750" cy="5905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sz="2025" b="1">
                <a:solidFill>
                  <a:srgbClr val="D7B58E"/>
                </a:solidFill>
                <a:latin typeface="Arial"/>
                <a:ea typeface="Arial"/>
                <a:cs typeface="Arial"/>
              </a:rPr>
              <a:t>Књиговодствени капитал</a:t>
            </a:r>
          </a:p>
        </p:txBody>
      </p:sp>
      <p:sp>
        <p:nvSpPr>
          <p:cNvPr id="7" name="v-body-0">
            <a:extLst>
              <a:ext uri="{FF2B5EF4-FFF2-40B4-BE49-F238E27FC236}">
                <a16:creationId xmlns:a16="http://schemas.microsoft.com/office/drawing/2014/main" id="{229977F3-F7B5-48AD-8DFF-3723DC61B03F}"/>
              </a:ext>
            </a:extLst>
          </p:cNvPr>
          <p:cNvSpPr>
            <a:spLocks noGrp="1"/>
          </p:cNvSpPr>
          <p:nvPr/>
        </p:nvSpPr>
        <p:spPr>
          <a:xfrm>
            <a:off x="4714875" y="3362325"/>
            <a:ext cx="6791325" cy="647700"/>
          </a:xfrm>
          <a:prstGeom prst="rect">
            <a:avLst/>
          </a:prstGeom>
          <a:noFill/>
          <a:ln w="0">
            <a:noFill/>
            <a:prstDash val="solid"/>
          </a:ln>
        </p:spPr>
        <p:txBody>
          <a:bodyPr wrap="square" lIns="0" tIns="0" rIns="0" bIns="0" anchor="t">
            <a:noAutofit/>
          </a:bodyPr>
          <a:lstStyle/>
          <a:p>
            <a:pPr algn="l">
              <a:defRPr sz="2100" b="0">
                <a:solidFill>
                  <a:srgbClr val="FFFFFF"/>
                </a:solidFill>
                <a:latin typeface="Arial"/>
                <a:ea typeface="Arial"/>
                <a:cs typeface="Arial"/>
              </a:defRPr>
            </a:pPr>
            <a:r>
              <a:rPr sz="2100" b="0" dirty="0" err="1">
                <a:solidFill>
                  <a:srgbClr val="FFFFFF"/>
                </a:solidFill>
                <a:latin typeface="Arial"/>
                <a:ea typeface="Arial"/>
                <a:cs typeface="Arial"/>
              </a:rPr>
              <a:t>Билансни</a:t>
            </a:r>
            <a:r>
              <a:rPr sz="2100" b="0" dirty="0">
                <a:solidFill>
                  <a:srgbClr val="FFFFFF"/>
                </a:solidFill>
                <a:latin typeface="Arial"/>
                <a:ea typeface="Arial"/>
                <a:cs typeface="Arial"/>
              </a:rPr>
              <a:t> </a:t>
            </a:r>
            <a:r>
              <a:rPr sz="2100" b="0" dirty="0" err="1">
                <a:solidFill>
                  <a:srgbClr val="FFFFFF"/>
                </a:solidFill>
                <a:latin typeface="Arial"/>
                <a:ea typeface="Arial"/>
                <a:cs typeface="Arial"/>
              </a:rPr>
              <a:t>однос</a:t>
            </a:r>
            <a:r>
              <a:rPr sz="2100" b="0" dirty="0">
                <a:solidFill>
                  <a:srgbClr val="FFFFFF"/>
                </a:solidFill>
                <a:latin typeface="Arial"/>
                <a:ea typeface="Arial"/>
                <a:cs typeface="Arial"/>
              </a:rPr>
              <a:t> </a:t>
            </a:r>
            <a:r>
              <a:rPr sz="2100" b="0" dirty="0" err="1">
                <a:solidFill>
                  <a:srgbClr val="FFFFFF"/>
                </a:solidFill>
                <a:latin typeface="Arial"/>
                <a:ea typeface="Arial"/>
                <a:cs typeface="Arial"/>
              </a:rPr>
              <a:t>активе</a:t>
            </a:r>
            <a:r>
              <a:rPr lang="sr-Cyrl-BA" sz="2100" b="0" dirty="0">
                <a:solidFill>
                  <a:srgbClr val="FFFFFF"/>
                </a:solidFill>
                <a:latin typeface="Arial"/>
                <a:ea typeface="Arial"/>
                <a:cs typeface="Arial"/>
              </a:rPr>
              <a:t> (имовине)</a:t>
            </a:r>
            <a:r>
              <a:rPr sz="2100" b="0" dirty="0">
                <a:solidFill>
                  <a:srgbClr val="FFFFFF"/>
                </a:solidFill>
                <a:latin typeface="Arial"/>
                <a:ea typeface="Arial"/>
                <a:cs typeface="Arial"/>
              </a:rPr>
              <a:t> и </a:t>
            </a:r>
            <a:r>
              <a:rPr sz="2100" b="0" dirty="0" err="1">
                <a:solidFill>
                  <a:srgbClr val="FFFFFF"/>
                </a:solidFill>
                <a:latin typeface="Arial"/>
                <a:ea typeface="Arial"/>
                <a:cs typeface="Arial"/>
              </a:rPr>
              <a:t>обавеза</a:t>
            </a:r>
            <a:r>
              <a:rPr sz="2100" b="0" dirty="0">
                <a:solidFill>
                  <a:srgbClr val="FFFFFF"/>
                </a:solidFill>
                <a:latin typeface="Arial"/>
                <a:ea typeface="Arial"/>
                <a:cs typeface="Arial"/>
              </a:rPr>
              <a:t>.</a:t>
            </a:r>
          </a:p>
        </p:txBody>
      </p:sp>
      <p:sp>
        <p:nvSpPr>
          <p:cNvPr id="8" name="v-label-1">
            <a:extLst>
              <a:ext uri="{FF2B5EF4-FFF2-40B4-BE49-F238E27FC236}">
                <a16:creationId xmlns:a16="http://schemas.microsoft.com/office/drawing/2014/main" id="{6F9999F6-5ED6-4F63-A844-3B6339E8B300}"/>
              </a:ext>
            </a:extLst>
          </p:cNvPr>
          <p:cNvSpPr>
            <a:spLocks noGrp="1"/>
          </p:cNvSpPr>
          <p:nvPr/>
        </p:nvSpPr>
        <p:spPr>
          <a:xfrm>
            <a:off x="685800" y="4229100"/>
            <a:ext cx="3714750" cy="5905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sz="2025" b="1">
                <a:solidFill>
                  <a:srgbClr val="D7B58E"/>
                </a:solidFill>
                <a:latin typeface="Arial"/>
                <a:ea typeface="Arial"/>
                <a:cs typeface="Arial"/>
              </a:rPr>
              <a:t>Предмет процјене</a:t>
            </a:r>
          </a:p>
        </p:txBody>
      </p:sp>
      <p:sp>
        <p:nvSpPr>
          <p:cNvPr id="9" name="v-body-1">
            <a:extLst>
              <a:ext uri="{FF2B5EF4-FFF2-40B4-BE49-F238E27FC236}">
                <a16:creationId xmlns:a16="http://schemas.microsoft.com/office/drawing/2014/main" id="{BACA3390-01EF-419C-B79A-FA500C62B8B7}"/>
              </a:ext>
            </a:extLst>
          </p:cNvPr>
          <p:cNvSpPr>
            <a:spLocks noGrp="1"/>
          </p:cNvSpPr>
          <p:nvPr/>
        </p:nvSpPr>
        <p:spPr>
          <a:xfrm>
            <a:off x="4714875" y="4229100"/>
            <a:ext cx="6791325" cy="647700"/>
          </a:xfrm>
          <a:prstGeom prst="rect">
            <a:avLst/>
          </a:prstGeom>
          <a:noFill/>
          <a:ln w="0">
            <a:noFill/>
            <a:prstDash val="solid"/>
          </a:ln>
        </p:spPr>
        <p:txBody>
          <a:bodyPr wrap="square" lIns="0" tIns="0" rIns="0" bIns="0" anchor="t">
            <a:noAutofit/>
          </a:bodyPr>
          <a:lstStyle/>
          <a:p>
            <a:pPr algn="l">
              <a:defRPr sz="2100" b="0">
                <a:solidFill>
                  <a:srgbClr val="FFFFFF"/>
                </a:solidFill>
                <a:latin typeface="Arial"/>
                <a:ea typeface="Arial"/>
                <a:cs typeface="Arial"/>
              </a:defRPr>
            </a:pPr>
            <a:r>
              <a:rPr sz="2100" b="0">
                <a:solidFill>
                  <a:srgbClr val="FFFFFF"/>
                </a:solidFill>
                <a:latin typeface="Arial"/>
                <a:ea typeface="Arial"/>
                <a:cs typeface="Arial"/>
              </a:rPr>
              <a:t>Права и имовина које купац стварно стиче.</a:t>
            </a:r>
          </a:p>
        </p:txBody>
      </p:sp>
      <p:sp>
        <p:nvSpPr>
          <p:cNvPr id="10" name="v-label-2">
            <a:extLst>
              <a:ext uri="{FF2B5EF4-FFF2-40B4-BE49-F238E27FC236}">
                <a16:creationId xmlns:a16="http://schemas.microsoft.com/office/drawing/2014/main" id="{B575498F-8FB9-49E6-A137-8A6DE8DD56EF}"/>
              </a:ext>
            </a:extLst>
          </p:cNvPr>
          <p:cNvSpPr>
            <a:spLocks noGrp="1"/>
          </p:cNvSpPr>
          <p:nvPr/>
        </p:nvSpPr>
        <p:spPr>
          <a:xfrm>
            <a:off x="685800" y="5095875"/>
            <a:ext cx="3714750" cy="5905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lang="sr-Cyrl-BA" sz="2025" b="1" dirty="0">
                <a:solidFill>
                  <a:srgbClr val="D7B58E"/>
                </a:solidFill>
                <a:latin typeface="Arial"/>
                <a:ea typeface="Arial"/>
                <a:cs typeface="Arial"/>
              </a:rPr>
              <a:t>Проблем у процјени</a:t>
            </a:r>
            <a:endParaRPr sz="2025" b="1" dirty="0">
              <a:solidFill>
                <a:srgbClr val="D7B58E"/>
              </a:solidFill>
              <a:latin typeface="Arial"/>
              <a:ea typeface="Arial"/>
              <a:cs typeface="Arial"/>
            </a:endParaRPr>
          </a:p>
        </p:txBody>
      </p:sp>
      <p:sp>
        <p:nvSpPr>
          <p:cNvPr id="11" name="v-body-2">
            <a:extLst>
              <a:ext uri="{FF2B5EF4-FFF2-40B4-BE49-F238E27FC236}">
                <a16:creationId xmlns:a16="http://schemas.microsoft.com/office/drawing/2014/main" id="{02A533CE-7AD0-4B1D-BBB0-F7BCBAB51537}"/>
              </a:ext>
            </a:extLst>
          </p:cNvPr>
          <p:cNvSpPr>
            <a:spLocks noGrp="1"/>
          </p:cNvSpPr>
          <p:nvPr/>
        </p:nvSpPr>
        <p:spPr>
          <a:xfrm>
            <a:off x="4714875" y="5095875"/>
            <a:ext cx="6791325" cy="647700"/>
          </a:xfrm>
          <a:prstGeom prst="rect">
            <a:avLst/>
          </a:prstGeom>
          <a:noFill/>
          <a:ln w="0">
            <a:noFill/>
            <a:prstDash val="solid"/>
          </a:ln>
        </p:spPr>
        <p:txBody>
          <a:bodyPr wrap="square" lIns="0" tIns="0" rIns="0" bIns="0" anchor="t">
            <a:noAutofit/>
          </a:bodyPr>
          <a:lstStyle/>
          <a:p>
            <a:pPr algn="l">
              <a:defRPr sz="2100" b="0">
                <a:solidFill>
                  <a:srgbClr val="FFFFFF"/>
                </a:solidFill>
                <a:latin typeface="Arial"/>
                <a:ea typeface="Arial"/>
                <a:cs typeface="Arial"/>
              </a:defRPr>
            </a:pPr>
            <a:r>
              <a:rPr lang="sr-Cyrl-BA" sz="2100" b="0" dirty="0">
                <a:solidFill>
                  <a:srgbClr val="FFFFFF"/>
                </a:solidFill>
                <a:latin typeface="Arial"/>
                <a:ea typeface="Arial"/>
                <a:cs typeface="Arial"/>
              </a:rPr>
              <a:t>Примјена књиговодствене вриједности капитала није могуће - на дан отварања стечаја </a:t>
            </a:r>
            <a:r>
              <a:rPr lang="sr-Cyrl-BA" sz="2100" b="0" dirty="0" err="1">
                <a:solidFill>
                  <a:srgbClr val="FFFFFF"/>
                </a:solidFill>
                <a:latin typeface="Arial"/>
                <a:ea typeface="Arial"/>
                <a:cs typeface="Arial"/>
              </a:rPr>
              <a:t>обевез</a:t>
            </a:r>
            <a:r>
              <a:rPr lang="sr-Cyrl-BA" sz="2100" dirty="0" err="1">
                <a:solidFill>
                  <a:srgbClr val="FFFFFF"/>
                </a:solidFill>
                <a:latin typeface="Arial"/>
                <a:ea typeface="Arial"/>
                <a:cs typeface="Arial"/>
              </a:rPr>
              <a:t>е</a:t>
            </a:r>
            <a:r>
              <a:rPr lang="sr-Cyrl-BA" sz="2100" dirty="0">
                <a:solidFill>
                  <a:srgbClr val="FFFFFF"/>
                </a:solidFill>
                <a:latin typeface="Arial"/>
                <a:ea typeface="Arial"/>
                <a:cs typeface="Arial"/>
              </a:rPr>
              <a:t> су веће од имовине. </a:t>
            </a:r>
            <a:endParaRPr sz="2100" b="0" dirty="0">
              <a:solidFill>
                <a:srgbClr val="FFFFFF"/>
              </a:solidFill>
              <a:latin typeface="Arial"/>
              <a:ea typeface="Arial"/>
              <a:cs typeface="Arial"/>
            </a:endParaRPr>
          </a:p>
        </p:txBody>
      </p:sp>
    </p:spTree>
    <p:extLst>
      <p:ext uri="{BB962C8B-B14F-4D97-AF65-F5344CB8AC3E}">
        <p14:creationId xmlns:p14="http://schemas.microsoft.com/office/powerpoint/2010/main" val="545129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6E9EB55-8839-4A00-B873-41D0AC321090}"/>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Правне посљедице и временски пресјеци</a:t>
            </a:r>
          </a:p>
        </p:txBody>
      </p:sp>
      <p:sp>
        <p:nvSpPr>
          <p:cNvPr id="3" name="page-number">
            <a:extLst>
              <a:ext uri="{FF2B5EF4-FFF2-40B4-BE49-F238E27FC236}">
                <a16:creationId xmlns:a16="http://schemas.microsoft.com/office/drawing/2014/main" id="{A1ABF78C-834B-4FF0-AB47-D73ED3E91C66}"/>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06</a:t>
            </a:r>
          </a:p>
        </p:txBody>
      </p:sp>
      <p:sp>
        <p:nvSpPr>
          <p:cNvPr id="4" name="source-label">
            <a:extLst>
              <a:ext uri="{FF2B5EF4-FFF2-40B4-BE49-F238E27FC236}">
                <a16:creationId xmlns:a16="http://schemas.microsoft.com/office/drawing/2014/main" id="{9205C99F-8ED3-4327-91DD-D1FFF66EDB18}"/>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Закон о стечају Републике Српске, члан 159.</a:t>
            </a:r>
          </a:p>
        </p:txBody>
      </p:sp>
      <p:graphicFrame>
        <p:nvGraphicFramePr>
          <p:cNvPr id="10" name="Table 9"/>
          <p:cNvGraphicFramePr/>
          <p:nvPr>
            <p:extLst>
              <p:ext uri="{D42A27DB-BD31-4B8C-83A1-F6EECF244321}">
                <p14:modId xmlns:p14="http://schemas.microsoft.com/office/powerpoint/2010/main" val="314891368"/>
              </p:ext>
            </p:extLst>
          </p:nvPr>
        </p:nvGraphicFramePr>
        <p:xfrm>
          <a:off x="685800" y="1809750"/>
          <a:ext cx="10820400" cy="3390900"/>
        </p:xfrm>
        <a:graphic>
          <a:graphicData uri="http://schemas.openxmlformats.org/drawingml/2006/table">
            <a:tbl>
              <a:tblPr/>
              <a:tblGrid>
                <a:gridCol w="31242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552450">
                <a:tc>
                  <a:txBody>
                    <a:bodyPr/>
                    <a:lstStyle/>
                    <a:p>
                      <a:r>
                        <a:rPr sz="1875" b="1">
                          <a:solidFill>
                            <a:srgbClr val="FFFFFF"/>
                          </a:solidFill>
                          <a:latin typeface="Arial"/>
                          <a:ea typeface="Arial"/>
                          <a:cs typeface="Arial"/>
                        </a:rPr>
                        <a:t>Питање</a:t>
                      </a:r>
                    </a:p>
                  </a:txBody>
                  <a:tcPr anchor="ctr">
                    <a:lnL w="9525">
                      <a:solidFill>
                        <a:srgbClr val="DADEE0"/>
                      </a:solidFill>
                      <a:prstDash val="soli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Посљедица</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lang="sr-Cyrl-BA" sz="1875" b="1" dirty="0">
                          <a:solidFill>
                            <a:srgbClr val="FFFFFF"/>
                          </a:solidFill>
                          <a:latin typeface="Arial"/>
                          <a:ea typeface="Arial"/>
                          <a:cs typeface="Arial"/>
                        </a:rPr>
                        <a:t>Временски</a:t>
                      </a:r>
                      <a:r>
                        <a:rPr sz="1875" b="1" dirty="0">
                          <a:solidFill>
                            <a:srgbClr val="FFFFFF"/>
                          </a:solidFill>
                          <a:latin typeface="Arial"/>
                          <a:ea typeface="Arial"/>
                          <a:cs typeface="Arial"/>
                        </a:rPr>
                        <a:t> </a:t>
                      </a:r>
                      <a:r>
                        <a:rPr sz="1875" b="1" dirty="0" err="1">
                          <a:solidFill>
                            <a:srgbClr val="FFFFFF"/>
                          </a:solidFill>
                          <a:latin typeface="Arial"/>
                          <a:ea typeface="Arial"/>
                          <a:cs typeface="Arial"/>
                        </a:rPr>
                        <a:t>пресјек</a:t>
                      </a:r>
                      <a:endParaRPr sz="1875" b="1" dirty="0">
                        <a:solidFill>
                          <a:srgbClr val="FFFFFF"/>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extLst>
                  <a:ext uri="{0D108BD9-81ED-4DB2-BD59-A6C34878D82A}">
                    <a16:rowId xmlns:a16="http://schemas.microsoft.com/office/drawing/2014/main" val="10000"/>
                  </a:ext>
                </a:extLst>
              </a:tr>
              <a:tr h="946150">
                <a:tc>
                  <a:txBody>
                    <a:bodyPr/>
                    <a:lstStyle/>
                    <a:p>
                      <a:r>
                        <a:rPr sz="1875" b="0" dirty="0" err="1">
                          <a:solidFill>
                            <a:srgbClr val="142D43"/>
                          </a:solidFill>
                          <a:latin typeface="Arial"/>
                          <a:ea typeface="Arial"/>
                          <a:cs typeface="Arial"/>
                        </a:rPr>
                        <a:t>Поступак</a:t>
                      </a:r>
                      <a:r>
                        <a:rPr sz="1875" b="0" dirty="0">
                          <a:solidFill>
                            <a:srgbClr val="142D43"/>
                          </a:solidFill>
                          <a:latin typeface="Arial"/>
                          <a:ea typeface="Arial"/>
                          <a:cs typeface="Arial"/>
                        </a:rPr>
                        <a:t> и </a:t>
                      </a:r>
                      <a:r>
                        <a:rPr sz="1875" b="0" dirty="0" err="1">
                          <a:solidFill>
                            <a:srgbClr val="142D43"/>
                          </a:solidFill>
                          <a:latin typeface="Arial"/>
                          <a:ea typeface="Arial"/>
                          <a:cs typeface="Arial"/>
                        </a:rPr>
                        <a:t>намирење</a:t>
                      </a:r>
                      <a:endParaRPr sz="1875"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Обустава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према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дужнику</a:t>
                      </a:r>
                      <a:r>
                        <a:rPr sz="1875" b="0" dirty="0">
                          <a:solidFill>
                            <a:srgbClr val="142D43"/>
                          </a:solidFill>
                          <a:latin typeface="Arial"/>
                          <a:ea typeface="Arial"/>
                          <a:cs typeface="Arial"/>
                        </a:rPr>
                        <a:t>, </a:t>
                      </a:r>
                      <a:r>
                        <a:rPr sz="1875" b="0" dirty="0" err="1">
                          <a:solidFill>
                            <a:srgbClr val="142D43"/>
                          </a:solidFill>
                          <a:latin typeface="Arial"/>
                          <a:ea typeface="Arial"/>
                          <a:cs typeface="Arial"/>
                        </a:rPr>
                        <a:t>наставак</a:t>
                      </a:r>
                      <a:r>
                        <a:rPr sz="1875" b="0" dirty="0">
                          <a:solidFill>
                            <a:srgbClr val="142D43"/>
                          </a:solidFill>
                          <a:latin typeface="Arial"/>
                          <a:ea typeface="Arial"/>
                          <a:cs typeface="Arial"/>
                        </a:rPr>
                        <a:t> </a:t>
                      </a:r>
                      <a:r>
                        <a:rPr sz="1875" b="0" dirty="0" err="1">
                          <a:solidFill>
                            <a:srgbClr val="142D43"/>
                          </a:solidFill>
                          <a:latin typeface="Arial"/>
                          <a:ea typeface="Arial"/>
                          <a:cs typeface="Arial"/>
                        </a:rPr>
                        <a:t>над</a:t>
                      </a:r>
                      <a:r>
                        <a:rPr sz="1875" b="0" dirty="0">
                          <a:solidFill>
                            <a:srgbClr val="142D43"/>
                          </a:solidFill>
                          <a:latin typeface="Arial"/>
                          <a:ea typeface="Arial"/>
                          <a:cs typeface="Arial"/>
                        </a:rPr>
                        <a:t> </a:t>
                      </a:r>
                      <a:r>
                        <a:rPr lang="sr-Cyrl-BA" sz="1875" b="0" dirty="0">
                          <a:solidFill>
                            <a:srgbClr val="142D43"/>
                          </a:solidFill>
                          <a:latin typeface="Arial"/>
                          <a:ea typeface="Arial"/>
                          <a:cs typeface="Arial"/>
                        </a:rPr>
                        <a:t>стечајном </a:t>
                      </a:r>
                      <a:r>
                        <a:rPr sz="1875" b="0" dirty="0" err="1">
                          <a:solidFill>
                            <a:srgbClr val="142D43"/>
                          </a:solidFill>
                          <a:latin typeface="Arial"/>
                          <a:ea typeface="Arial"/>
                          <a:cs typeface="Arial"/>
                        </a:rPr>
                        <a:t>масом</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Обустав</a:t>
                      </a:r>
                      <a:r>
                        <a:rPr lang="sr-Cyrl-BA" sz="1875" b="0" dirty="0" err="1">
                          <a:solidFill>
                            <a:srgbClr val="142D43"/>
                          </a:solidFill>
                          <a:latin typeface="Arial"/>
                          <a:ea typeface="Arial"/>
                          <a:cs typeface="Arial"/>
                        </a:rPr>
                        <a:t>љање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поступка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1"/>
                  </a:ext>
                </a:extLst>
              </a:tr>
              <a:tr h="946150">
                <a:tc>
                  <a:txBody>
                    <a:bodyPr/>
                    <a:lstStyle/>
                    <a:p>
                      <a:r>
                        <a:rPr sz="1875" b="0" dirty="0" err="1">
                          <a:solidFill>
                            <a:srgbClr val="142D43"/>
                          </a:solidFill>
                          <a:latin typeface="Arial"/>
                          <a:ea typeface="Arial"/>
                          <a:cs typeface="Arial"/>
                        </a:rPr>
                        <a:t>Ранија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потраживања</a:t>
                      </a:r>
                      <a:r>
                        <a:rPr lang="sr-Cyrl-BA" sz="1875" b="0" dirty="0">
                          <a:solidFill>
                            <a:srgbClr val="142D43"/>
                          </a:solidFill>
                          <a:latin typeface="Arial"/>
                          <a:ea typeface="Arial"/>
                          <a:cs typeface="Arial"/>
                        </a:rPr>
                        <a:t> (прије стечаја)</a:t>
                      </a:r>
                      <a:endParaRPr sz="1875"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Искључење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одговорности</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продатог</a:t>
                      </a:r>
                      <a:r>
                        <a:rPr sz="1875" b="0" dirty="0">
                          <a:solidFill>
                            <a:srgbClr val="142D43"/>
                          </a:solidFill>
                          <a:latin typeface="Arial"/>
                          <a:ea typeface="Arial"/>
                          <a:cs typeface="Arial"/>
                        </a:rPr>
                        <a:t> </a:t>
                      </a:r>
                      <a:r>
                        <a:rPr sz="1875" b="0" dirty="0" err="1">
                          <a:solidFill>
                            <a:srgbClr val="142D43"/>
                          </a:solidFill>
                          <a:latin typeface="Arial"/>
                          <a:ea typeface="Arial"/>
                          <a:cs typeface="Arial"/>
                        </a:rPr>
                        <a:t>дужника</a:t>
                      </a:r>
                      <a:r>
                        <a:rPr sz="1875" b="0" dirty="0">
                          <a:solidFill>
                            <a:srgbClr val="142D43"/>
                          </a:solidFill>
                          <a:latin typeface="Arial"/>
                          <a:ea typeface="Arial"/>
                          <a:cs typeface="Arial"/>
                        </a:rPr>
                        <a:t> и </a:t>
                      </a:r>
                      <a:r>
                        <a:rPr sz="1875" b="0" dirty="0" err="1">
                          <a:solidFill>
                            <a:srgbClr val="142D43"/>
                          </a:solidFill>
                          <a:latin typeface="Arial"/>
                          <a:ea typeface="Arial"/>
                          <a:cs typeface="Arial"/>
                        </a:rPr>
                        <a:t>купца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Потраживања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настала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до</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обуставе</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2"/>
                  </a:ext>
                </a:extLst>
              </a:tr>
              <a:tr h="946150">
                <a:tc>
                  <a:txBody>
                    <a:bodyPr/>
                    <a:lstStyle/>
                    <a:p>
                      <a:r>
                        <a:rPr sz="1875" b="0" dirty="0" err="1">
                          <a:solidFill>
                            <a:srgbClr val="142D43"/>
                          </a:solidFill>
                          <a:latin typeface="Arial"/>
                          <a:ea typeface="Arial"/>
                          <a:cs typeface="Arial"/>
                        </a:rPr>
                        <a:t>Услуге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од</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општег</a:t>
                      </a:r>
                      <a:r>
                        <a:rPr sz="1875" b="0" dirty="0">
                          <a:solidFill>
                            <a:srgbClr val="142D43"/>
                          </a:solidFill>
                          <a:latin typeface="Arial"/>
                          <a:ea typeface="Arial"/>
                          <a:cs typeface="Arial"/>
                        </a:rPr>
                        <a:t> </a:t>
                      </a:r>
                      <a:r>
                        <a:rPr sz="1875" b="0" dirty="0" err="1">
                          <a:solidFill>
                            <a:srgbClr val="142D43"/>
                          </a:solidFill>
                          <a:latin typeface="Arial"/>
                          <a:ea typeface="Arial"/>
                          <a:cs typeface="Arial"/>
                        </a:rPr>
                        <a:t>интереса</a:t>
                      </a:r>
                      <a:endParaRPr sz="1875"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Забрана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обуставе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због</a:t>
                      </a:r>
                      <a:r>
                        <a:rPr sz="1875" b="0" dirty="0">
                          <a:solidFill>
                            <a:srgbClr val="142D43"/>
                          </a:solidFill>
                          <a:latin typeface="Arial"/>
                          <a:ea typeface="Arial"/>
                          <a:cs typeface="Arial"/>
                        </a:rPr>
                        <a:t> </a:t>
                      </a:r>
                      <a:r>
                        <a:rPr sz="1875" b="0" dirty="0" err="1">
                          <a:solidFill>
                            <a:srgbClr val="142D43"/>
                          </a:solidFill>
                          <a:latin typeface="Arial"/>
                          <a:ea typeface="Arial"/>
                          <a:cs typeface="Arial"/>
                        </a:rPr>
                        <a:t>ранијих</a:t>
                      </a:r>
                      <a:r>
                        <a:rPr sz="1875" b="0" dirty="0">
                          <a:solidFill>
                            <a:srgbClr val="142D43"/>
                          </a:solidFill>
                          <a:latin typeface="Arial"/>
                          <a:ea typeface="Arial"/>
                          <a:cs typeface="Arial"/>
                        </a:rPr>
                        <a:t> </a:t>
                      </a:r>
                      <a:r>
                        <a:rPr sz="1875" b="0" dirty="0" err="1">
                          <a:solidFill>
                            <a:srgbClr val="142D43"/>
                          </a:solidFill>
                          <a:latin typeface="Arial"/>
                          <a:ea typeface="Arial"/>
                          <a:cs typeface="Arial"/>
                        </a:rPr>
                        <a:t>неплаћених</a:t>
                      </a:r>
                      <a:r>
                        <a:rPr sz="1875" b="0" dirty="0">
                          <a:solidFill>
                            <a:srgbClr val="142D43"/>
                          </a:solidFill>
                          <a:latin typeface="Arial"/>
                          <a:ea typeface="Arial"/>
                          <a:cs typeface="Arial"/>
                        </a:rPr>
                        <a:t> </a:t>
                      </a:r>
                      <a:r>
                        <a:rPr sz="1875" b="0" dirty="0" err="1">
                          <a:solidFill>
                            <a:srgbClr val="142D43"/>
                          </a:solidFill>
                          <a:latin typeface="Arial"/>
                          <a:ea typeface="Arial"/>
                          <a:cs typeface="Arial"/>
                        </a:rPr>
                        <a:t>рачуна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Рачуни</a:t>
                      </a:r>
                      <a:r>
                        <a:rPr sz="1875" b="0" dirty="0">
                          <a:solidFill>
                            <a:srgbClr val="142D43"/>
                          </a:solidFill>
                          <a:latin typeface="Arial"/>
                          <a:ea typeface="Arial"/>
                          <a:cs typeface="Arial"/>
                        </a:rPr>
                        <a:t> </a:t>
                      </a:r>
                      <a:r>
                        <a:rPr sz="1875" b="0" dirty="0" err="1">
                          <a:solidFill>
                            <a:srgbClr val="142D43"/>
                          </a:solidFill>
                          <a:latin typeface="Arial"/>
                          <a:ea typeface="Arial"/>
                          <a:cs typeface="Arial"/>
                        </a:rPr>
                        <a:t>настали</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прије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отварања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3"/>
                  </a:ext>
                </a:extLst>
              </a:tr>
            </a:tbl>
          </a:graphicData>
        </a:graphic>
      </p:graphicFrame>
      <p:sp>
        <p:nvSpPr>
          <p:cNvPr id="6" name="takeaway">
            <a:extLst>
              <a:ext uri="{FF2B5EF4-FFF2-40B4-BE49-F238E27FC236}">
                <a16:creationId xmlns:a16="http://schemas.microsoft.com/office/drawing/2014/main" id="{4DCD1EF7-05BA-4CA9-B7F7-91F3DE8F5573}"/>
              </a:ext>
            </a:extLst>
          </p:cNvPr>
          <p:cNvSpPr>
            <a:spLocks noGrp="1"/>
          </p:cNvSpPr>
          <p:nvPr/>
        </p:nvSpPr>
        <p:spPr>
          <a:xfrm>
            <a:off x="685800" y="5438775"/>
            <a:ext cx="10820400" cy="609600"/>
          </a:xfrm>
          <a:prstGeom prst="rect">
            <a:avLst/>
          </a:prstGeom>
          <a:noFill/>
          <a:ln w="0">
            <a:noFill/>
            <a:prstDash val="solid"/>
          </a:ln>
        </p:spPr>
        <p:txBody>
          <a:bodyPr wrap="square" lIns="0" tIns="0" rIns="0" bIns="0" anchor="t">
            <a:noAutofit/>
          </a:bodyPr>
          <a:lstStyle/>
          <a:p>
            <a:pPr algn="l">
              <a:defRPr sz="1950" b="1">
                <a:solidFill>
                  <a:srgbClr val="91643C"/>
                </a:solidFill>
                <a:latin typeface="Arial"/>
                <a:ea typeface="Arial"/>
                <a:cs typeface="Arial"/>
              </a:defRPr>
            </a:pPr>
            <a:r>
              <a:rPr lang="sr-Cyrl-BA" sz="1600" b="1" dirty="0">
                <a:solidFill>
                  <a:srgbClr val="91643C"/>
                </a:solidFill>
                <a:latin typeface="Arial"/>
                <a:ea typeface="Arial"/>
                <a:cs typeface="Arial"/>
              </a:rPr>
              <a:t>Стечајна маса</a:t>
            </a:r>
            <a:r>
              <a:rPr sz="1600" b="1" dirty="0">
                <a:solidFill>
                  <a:srgbClr val="91643C"/>
                </a:solidFill>
                <a:latin typeface="Arial"/>
                <a:ea typeface="Arial"/>
                <a:cs typeface="Arial"/>
              </a:rPr>
              <a:t> </a:t>
            </a:r>
            <a:r>
              <a:rPr sz="1600" b="1" dirty="0" err="1">
                <a:solidFill>
                  <a:srgbClr val="91643C"/>
                </a:solidFill>
                <a:latin typeface="Arial"/>
                <a:ea typeface="Arial"/>
                <a:cs typeface="Arial"/>
              </a:rPr>
              <a:t>преузима</a:t>
            </a:r>
            <a:r>
              <a:rPr sz="1600" b="1" dirty="0">
                <a:solidFill>
                  <a:srgbClr val="91643C"/>
                </a:solidFill>
                <a:latin typeface="Arial"/>
                <a:ea typeface="Arial"/>
                <a:cs typeface="Arial"/>
              </a:rPr>
              <a:t> </a:t>
            </a:r>
            <a:r>
              <a:rPr sz="1600" b="1" dirty="0" err="1">
                <a:solidFill>
                  <a:srgbClr val="91643C"/>
                </a:solidFill>
                <a:latin typeface="Arial"/>
                <a:ea typeface="Arial"/>
                <a:cs typeface="Arial"/>
              </a:rPr>
              <a:t>трошкове</a:t>
            </a:r>
            <a:r>
              <a:rPr sz="1600" b="1" dirty="0">
                <a:solidFill>
                  <a:srgbClr val="91643C"/>
                </a:solidFill>
                <a:latin typeface="Arial"/>
                <a:ea typeface="Arial"/>
                <a:cs typeface="Arial"/>
              </a:rPr>
              <a:t> </a:t>
            </a:r>
            <a:r>
              <a:rPr lang="sr-Cyrl-BA" sz="1600" b="1" dirty="0">
                <a:solidFill>
                  <a:srgbClr val="91643C"/>
                </a:solidFill>
                <a:latin typeface="Arial"/>
                <a:ea typeface="Arial"/>
                <a:cs typeface="Arial"/>
              </a:rPr>
              <a:t>стечајног </a:t>
            </a:r>
            <a:r>
              <a:rPr sz="1600" b="1" dirty="0" err="1">
                <a:solidFill>
                  <a:srgbClr val="91643C"/>
                </a:solidFill>
                <a:latin typeface="Arial"/>
                <a:ea typeface="Arial"/>
                <a:cs typeface="Arial"/>
              </a:rPr>
              <a:t>поступка</a:t>
            </a:r>
            <a:r>
              <a:rPr sz="1600" b="1" dirty="0">
                <a:solidFill>
                  <a:srgbClr val="91643C"/>
                </a:solidFill>
                <a:latin typeface="Arial"/>
                <a:ea typeface="Arial"/>
                <a:cs typeface="Arial"/>
              </a:rPr>
              <a:t>, </a:t>
            </a:r>
            <a:r>
              <a:rPr sz="1600" b="1" dirty="0" err="1">
                <a:solidFill>
                  <a:srgbClr val="91643C"/>
                </a:solidFill>
                <a:latin typeface="Arial"/>
                <a:ea typeface="Arial"/>
                <a:cs typeface="Arial"/>
              </a:rPr>
              <a:t>дугове</a:t>
            </a:r>
            <a:r>
              <a:rPr sz="1600" b="1" dirty="0">
                <a:solidFill>
                  <a:srgbClr val="91643C"/>
                </a:solidFill>
                <a:latin typeface="Arial"/>
                <a:ea typeface="Arial"/>
                <a:cs typeface="Arial"/>
              </a:rPr>
              <a:t> </a:t>
            </a:r>
            <a:r>
              <a:rPr lang="sr-Cyrl-BA" sz="1600" b="1" dirty="0">
                <a:solidFill>
                  <a:srgbClr val="91643C"/>
                </a:solidFill>
                <a:latin typeface="Arial"/>
                <a:ea typeface="Arial"/>
                <a:cs typeface="Arial"/>
              </a:rPr>
              <a:t>стечајне </a:t>
            </a:r>
            <a:r>
              <a:rPr sz="1600" b="1" dirty="0" err="1">
                <a:solidFill>
                  <a:srgbClr val="91643C"/>
                </a:solidFill>
                <a:latin typeface="Arial"/>
                <a:ea typeface="Arial"/>
                <a:cs typeface="Arial"/>
              </a:rPr>
              <a:t>масе</a:t>
            </a:r>
            <a:r>
              <a:rPr sz="1600" b="1" dirty="0">
                <a:solidFill>
                  <a:srgbClr val="91643C"/>
                </a:solidFill>
                <a:latin typeface="Arial"/>
                <a:ea typeface="Arial"/>
                <a:cs typeface="Arial"/>
              </a:rPr>
              <a:t> и </a:t>
            </a:r>
            <a:r>
              <a:rPr sz="1600" b="1" dirty="0" err="1">
                <a:solidFill>
                  <a:srgbClr val="91643C"/>
                </a:solidFill>
                <a:latin typeface="Arial"/>
                <a:ea typeface="Arial"/>
                <a:cs typeface="Arial"/>
              </a:rPr>
              <a:t>намирење</a:t>
            </a:r>
            <a:r>
              <a:rPr sz="1600" b="1" dirty="0">
                <a:solidFill>
                  <a:srgbClr val="91643C"/>
                </a:solidFill>
                <a:latin typeface="Arial"/>
                <a:ea typeface="Arial"/>
                <a:cs typeface="Arial"/>
              </a:rPr>
              <a:t> </a:t>
            </a:r>
            <a:r>
              <a:rPr sz="1600" b="1" dirty="0" err="1">
                <a:solidFill>
                  <a:srgbClr val="91643C"/>
                </a:solidFill>
                <a:latin typeface="Arial"/>
                <a:ea typeface="Arial"/>
                <a:cs typeface="Arial"/>
              </a:rPr>
              <a:t>повјерилаца</a:t>
            </a:r>
            <a:r>
              <a:rPr sz="1600" b="1" dirty="0">
                <a:solidFill>
                  <a:srgbClr val="91643C"/>
                </a:solidFill>
                <a:latin typeface="Arial"/>
                <a:ea typeface="Arial"/>
                <a:cs typeface="Arial"/>
              </a:rPr>
              <a:t>.</a:t>
            </a:r>
          </a:p>
        </p:txBody>
      </p:sp>
    </p:spTree>
    <p:extLst>
      <p:ext uri="{BB962C8B-B14F-4D97-AF65-F5344CB8AC3E}">
        <p14:creationId xmlns:p14="http://schemas.microsoft.com/office/powerpoint/2010/main" val="744095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033526A-F37F-4A36-AAD3-256D6032EBFD}"/>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Заштита разлучних повјерилаца</a:t>
            </a:r>
          </a:p>
        </p:txBody>
      </p:sp>
      <p:sp>
        <p:nvSpPr>
          <p:cNvPr id="3" name="page-number">
            <a:extLst>
              <a:ext uri="{FF2B5EF4-FFF2-40B4-BE49-F238E27FC236}">
                <a16:creationId xmlns:a16="http://schemas.microsoft.com/office/drawing/2014/main" id="{E3B18D96-2142-4EB9-8322-C25FEAF63DB1}"/>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07</a:t>
            </a:r>
          </a:p>
        </p:txBody>
      </p:sp>
      <p:sp>
        <p:nvSpPr>
          <p:cNvPr id="4" name="source-label">
            <a:extLst>
              <a:ext uri="{FF2B5EF4-FFF2-40B4-BE49-F238E27FC236}">
                <a16:creationId xmlns:a16="http://schemas.microsoft.com/office/drawing/2014/main" id="{4DF6F8A5-CC7F-494D-B562-27CA3614A26F}"/>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Закон о стечају Републике Српске, члан 158. став 3. и члан 159. став 5.</a:t>
            </a:r>
          </a:p>
        </p:txBody>
      </p:sp>
      <p:sp>
        <p:nvSpPr>
          <p:cNvPr id="5" name="row-index-0">
            <a:extLst>
              <a:ext uri="{FF2B5EF4-FFF2-40B4-BE49-F238E27FC236}">
                <a16:creationId xmlns:a16="http://schemas.microsoft.com/office/drawing/2014/main" id="{D47163AF-D88A-4B0D-A9D3-089D67F51112}"/>
              </a:ext>
            </a:extLst>
          </p:cNvPr>
          <p:cNvSpPr>
            <a:spLocks noGrp="1"/>
          </p:cNvSpPr>
          <p:nvPr/>
        </p:nvSpPr>
        <p:spPr>
          <a:xfrm>
            <a:off x="685800" y="184785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01</a:t>
            </a:r>
          </a:p>
        </p:txBody>
      </p:sp>
      <p:sp>
        <p:nvSpPr>
          <p:cNvPr id="6" name="row-title-0">
            <a:extLst>
              <a:ext uri="{FF2B5EF4-FFF2-40B4-BE49-F238E27FC236}">
                <a16:creationId xmlns:a16="http://schemas.microsoft.com/office/drawing/2014/main" id="{E64D643F-8334-44E7-8602-A574E3D71047}"/>
              </a:ext>
            </a:extLst>
          </p:cNvPr>
          <p:cNvSpPr>
            <a:spLocks noGrp="1"/>
          </p:cNvSpPr>
          <p:nvPr/>
        </p:nvSpPr>
        <p:spPr>
          <a:xfrm>
            <a:off x="1562100" y="184785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Обавјештавање прије продаје</a:t>
            </a:r>
          </a:p>
        </p:txBody>
      </p:sp>
      <p:sp>
        <p:nvSpPr>
          <p:cNvPr id="7" name="row-body-0">
            <a:extLst>
              <a:ext uri="{FF2B5EF4-FFF2-40B4-BE49-F238E27FC236}">
                <a16:creationId xmlns:a16="http://schemas.microsoft.com/office/drawing/2014/main" id="{C498DB59-EC34-4EFC-942A-35825952896D}"/>
              </a:ext>
            </a:extLst>
          </p:cNvPr>
          <p:cNvSpPr>
            <a:spLocks noGrp="1"/>
          </p:cNvSpPr>
          <p:nvPr/>
        </p:nvSpPr>
        <p:spPr>
          <a:xfrm>
            <a:off x="1562100" y="228600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Повјерилац мора имати податке потребне за оцјену свог положаја.</a:t>
            </a:r>
          </a:p>
        </p:txBody>
      </p:sp>
      <p:sp>
        <p:nvSpPr>
          <p:cNvPr id="8" name="row-index-1">
            <a:extLst>
              <a:ext uri="{FF2B5EF4-FFF2-40B4-BE49-F238E27FC236}">
                <a16:creationId xmlns:a16="http://schemas.microsoft.com/office/drawing/2014/main" id="{443BB935-057C-4E50-AF4C-7B08A23A27C1}"/>
              </a:ext>
            </a:extLst>
          </p:cNvPr>
          <p:cNvSpPr>
            <a:spLocks noGrp="1"/>
          </p:cNvSpPr>
          <p:nvPr/>
        </p:nvSpPr>
        <p:spPr>
          <a:xfrm>
            <a:off x="685800" y="288607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02</a:t>
            </a:r>
          </a:p>
        </p:txBody>
      </p:sp>
      <p:sp>
        <p:nvSpPr>
          <p:cNvPr id="9" name="row-title-1">
            <a:extLst>
              <a:ext uri="{FF2B5EF4-FFF2-40B4-BE49-F238E27FC236}">
                <a16:creationId xmlns:a16="http://schemas.microsoft.com/office/drawing/2014/main" id="{4B7823EE-2896-4695-83DD-0078F2DE4FC6}"/>
              </a:ext>
            </a:extLst>
          </p:cNvPr>
          <p:cNvSpPr>
            <a:spLocks noGrp="1"/>
          </p:cNvSpPr>
          <p:nvPr/>
        </p:nvSpPr>
        <p:spPr>
          <a:xfrm>
            <a:off x="1562100" y="288607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Противљење и судска оцјена</a:t>
            </a:r>
          </a:p>
        </p:txBody>
      </p:sp>
      <p:sp>
        <p:nvSpPr>
          <p:cNvPr id="10" name="row-body-1">
            <a:extLst>
              <a:ext uri="{FF2B5EF4-FFF2-40B4-BE49-F238E27FC236}">
                <a16:creationId xmlns:a16="http://schemas.microsoft.com/office/drawing/2014/main" id="{96E16C20-43C1-4AE7-BD3E-2A288D605311}"/>
              </a:ext>
            </a:extLst>
          </p:cNvPr>
          <p:cNvSpPr>
            <a:spLocks noGrp="1"/>
          </p:cNvSpPr>
          <p:nvPr/>
        </p:nvSpPr>
        <p:spPr>
          <a:xfrm>
            <a:off x="1562100" y="332422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Могуће је издвајање предмета обезбјеђења или друга мјера заштите.</a:t>
            </a:r>
          </a:p>
        </p:txBody>
      </p:sp>
      <p:sp>
        <p:nvSpPr>
          <p:cNvPr id="11" name="row-index-2">
            <a:extLst>
              <a:ext uri="{FF2B5EF4-FFF2-40B4-BE49-F238E27FC236}">
                <a16:creationId xmlns:a16="http://schemas.microsoft.com/office/drawing/2014/main" id="{F1D6E831-10E9-4C3A-B3AB-2C25CE4BA155}"/>
              </a:ext>
            </a:extLst>
          </p:cNvPr>
          <p:cNvSpPr>
            <a:spLocks noGrp="1"/>
          </p:cNvSpPr>
          <p:nvPr/>
        </p:nvSpPr>
        <p:spPr>
          <a:xfrm>
            <a:off x="685800" y="392430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03</a:t>
            </a:r>
          </a:p>
        </p:txBody>
      </p:sp>
      <p:sp>
        <p:nvSpPr>
          <p:cNvPr id="12" name="row-title-2">
            <a:extLst>
              <a:ext uri="{FF2B5EF4-FFF2-40B4-BE49-F238E27FC236}">
                <a16:creationId xmlns:a16="http://schemas.microsoft.com/office/drawing/2014/main" id="{76B5F513-F6F2-41B4-94DC-7E8151315064}"/>
              </a:ext>
            </a:extLst>
          </p:cNvPr>
          <p:cNvSpPr>
            <a:spLocks noGrp="1"/>
          </p:cNvSpPr>
          <p:nvPr/>
        </p:nvSpPr>
        <p:spPr>
          <a:xfrm>
            <a:off x="1562100" y="392430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Приоритет у диоби</a:t>
            </a:r>
          </a:p>
        </p:txBody>
      </p:sp>
      <p:sp>
        <p:nvSpPr>
          <p:cNvPr id="13" name="row-body-2">
            <a:extLst>
              <a:ext uri="{FF2B5EF4-FFF2-40B4-BE49-F238E27FC236}">
                <a16:creationId xmlns:a16="http://schemas.microsoft.com/office/drawing/2014/main" id="{85D627C7-8A93-4BC4-A73E-F4E6F821D763}"/>
              </a:ext>
            </a:extLst>
          </p:cNvPr>
          <p:cNvSpPr>
            <a:spLocks noGrp="1"/>
          </p:cNvSpPr>
          <p:nvPr/>
        </p:nvSpPr>
        <p:spPr>
          <a:xfrm>
            <a:off x="1562100" y="436245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Ранг и сразмјерно процијењено учешће оптерећене имовине су мјеродавни.</a:t>
            </a:r>
          </a:p>
        </p:txBody>
      </p:sp>
      <p:sp>
        <p:nvSpPr>
          <p:cNvPr id="14" name="row-index-3">
            <a:extLst>
              <a:ext uri="{FF2B5EF4-FFF2-40B4-BE49-F238E27FC236}">
                <a16:creationId xmlns:a16="http://schemas.microsoft.com/office/drawing/2014/main" id="{7701655C-614D-4C9E-A552-629A4CB16687}"/>
              </a:ext>
            </a:extLst>
          </p:cNvPr>
          <p:cNvSpPr>
            <a:spLocks noGrp="1"/>
          </p:cNvSpPr>
          <p:nvPr/>
        </p:nvSpPr>
        <p:spPr>
          <a:xfrm>
            <a:off x="685800" y="496252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04</a:t>
            </a:r>
          </a:p>
        </p:txBody>
      </p:sp>
      <p:sp>
        <p:nvSpPr>
          <p:cNvPr id="15" name="row-title-3">
            <a:extLst>
              <a:ext uri="{FF2B5EF4-FFF2-40B4-BE49-F238E27FC236}">
                <a16:creationId xmlns:a16="http://schemas.microsoft.com/office/drawing/2014/main" id="{F02FC6AC-3092-4628-9FCD-0F74006C841C}"/>
              </a:ext>
            </a:extLst>
          </p:cNvPr>
          <p:cNvSpPr>
            <a:spLocks noGrp="1"/>
          </p:cNvSpPr>
          <p:nvPr/>
        </p:nvSpPr>
        <p:spPr>
          <a:xfrm>
            <a:off x="1562100" y="496252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Значај појединачне процјене</a:t>
            </a:r>
          </a:p>
        </p:txBody>
      </p:sp>
      <p:sp>
        <p:nvSpPr>
          <p:cNvPr id="16" name="row-body-3">
            <a:extLst>
              <a:ext uri="{FF2B5EF4-FFF2-40B4-BE49-F238E27FC236}">
                <a16:creationId xmlns:a16="http://schemas.microsoft.com/office/drawing/2014/main" id="{83854237-1041-4F30-BC6F-2D11688C14DF}"/>
              </a:ext>
            </a:extLst>
          </p:cNvPr>
          <p:cNvSpPr>
            <a:spLocks noGrp="1"/>
          </p:cNvSpPr>
          <p:nvPr/>
        </p:nvSpPr>
        <p:spPr>
          <a:xfrm>
            <a:off x="1562100" y="540067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Потцијењено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учешће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предмета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обезбјеђења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може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умањити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намирење</a:t>
            </a:r>
            <a:r>
              <a:rPr lang="sr-Cyrl-BA" sz="1950" b="0" dirty="0">
                <a:solidFill>
                  <a:srgbClr val="536573"/>
                </a:solidFill>
                <a:latin typeface="Arial"/>
                <a:ea typeface="Arial"/>
                <a:cs typeface="Arial"/>
              </a:rPr>
              <a:t> разлучног повјериоца</a:t>
            </a:r>
            <a:r>
              <a:rPr sz="1950" b="0" dirty="0">
                <a:solidFill>
                  <a:srgbClr val="536573"/>
                </a:solidFill>
                <a:latin typeface="Arial"/>
                <a:ea typeface="Arial"/>
                <a:cs typeface="Arial"/>
              </a:rPr>
              <a:t>.</a:t>
            </a:r>
          </a:p>
        </p:txBody>
      </p:sp>
    </p:spTree>
    <p:extLst>
      <p:ext uri="{BB962C8B-B14F-4D97-AF65-F5344CB8AC3E}">
        <p14:creationId xmlns:p14="http://schemas.microsoft.com/office/powerpoint/2010/main" val="992211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C583321-A499-42B4-A76C-7C053D26E475}"/>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Неријешени имовинскоправни односи</a:t>
            </a:r>
          </a:p>
        </p:txBody>
      </p:sp>
      <p:sp>
        <p:nvSpPr>
          <p:cNvPr id="3" name="page-number">
            <a:extLst>
              <a:ext uri="{FF2B5EF4-FFF2-40B4-BE49-F238E27FC236}">
                <a16:creationId xmlns:a16="http://schemas.microsoft.com/office/drawing/2014/main" id="{8EA50812-C38B-48D2-A4D6-571EC130AEAF}"/>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08</a:t>
            </a:r>
          </a:p>
        </p:txBody>
      </p:sp>
      <p:sp>
        <p:nvSpPr>
          <p:cNvPr id="4" name="source-label">
            <a:extLst>
              <a:ext uri="{FF2B5EF4-FFF2-40B4-BE49-F238E27FC236}">
                <a16:creationId xmlns:a16="http://schemas.microsoft.com/office/drawing/2014/main" id="{9D5AD2C9-97F7-4F2D-9C14-9625A4D6D74F}"/>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Рад, одјељци 3.3. и 3.4. Закон о стечају Републике Српске, члан 155.</a:t>
            </a:r>
          </a:p>
        </p:txBody>
      </p:sp>
      <p:sp>
        <p:nvSpPr>
          <p:cNvPr id="5" name="row-index-0">
            <a:extLst>
              <a:ext uri="{FF2B5EF4-FFF2-40B4-BE49-F238E27FC236}">
                <a16:creationId xmlns:a16="http://schemas.microsoft.com/office/drawing/2014/main" id="{E305F3EF-7A91-470F-862F-796F8B73431E}"/>
              </a:ext>
            </a:extLst>
          </p:cNvPr>
          <p:cNvSpPr>
            <a:spLocks noGrp="1"/>
          </p:cNvSpPr>
          <p:nvPr/>
        </p:nvSpPr>
        <p:spPr>
          <a:xfrm>
            <a:off x="685800" y="184785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01</a:t>
            </a:r>
          </a:p>
        </p:txBody>
      </p:sp>
      <p:sp>
        <p:nvSpPr>
          <p:cNvPr id="6" name="row-title-0">
            <a:extLst>
              <a:ext uri="{FF2B5EF4-FFF2-40B4-BE49-F238E27FC236}">
                <a16:creationId xmlns:a16="http://schemas.microsoft.com/office/drawing/2014/main" id="{73C1C3D4-0547-43C8-9B1E-EBC9098A4E1E}"/>
              </a:ext>
            </a:extLst>
          </p:cNvPr>
          <p:cNvSpPr>
            <a:spLocks noGrp="1"/>
          </p:cNvSpPr>
          <p:nvPr/>
        </p:nvSpPr>
        <p:spPr>
          <a:xfrm>
            <a:off x="1562100" y="184785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Обавеза управника остаје</a:t>
            </a:r>
          </a:p>
        </p:txBody>
      </p:sp>
      <p:sp>
        <p:nvSpPr>
          <p:cNvPr id="7" name="row-body-0">
            <a:extLst>
              <a:ext uri="{FF2B5EF4-FFF2-40B4-BE49-F238E27FC236}">
                <a16:creationId xmlns:a16="http://schemas.microsoft.com/office/drawing/2014/main" id="{42F4ACE2-A5AC-49C1-9C11-DB2F1FB845AC}"/>
              </a:ext>
            </a:extLst>
          </p:cNvPr>
          <p:cNvSpPr>
            <a:spLocks noGrp="1"/>
          </p:cNvSpPr>
          <p:nvPr/>
        </p:nvSpPr>
        <p:spPr>
          <a:xfrm>
            <a:off x="1562100" y="228600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Благовремено покреће поступке за уређење права и упис у евиденције.</a:t>
            </a:r>
          </a:p>
        </p:txBody>
      </p:sp>
      <p:sp>
        <p:nvSpPr>
          <p:cNvPr id="8" name="row-index-1">
            <a:extLst>
              <a:ext uri="{FF2B5EF4-FFF2-40B4-BE49-F238E27FC236}">
                <a16:creationId xmlns:a16="http://schemas.microsoft.com/office/drawing/2014/main" id="{5F519DE1-AA8E-4015-8F1B-11FCFFE9429F}"/>
              </a:ext>
            </a:extLst>
          </p:cNvPr>
          <p:cNvSpPr>
            <a:spLocks noGrp="1"/>
          </p:cNvSpPr>
          <p:nvPr/>
        </p:nvSpPr>
        <p:spPr>
          <a:xfrm>
            <a:off x="685800" y="288607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02</a:t>
            </a:r>
          </a:p>
        </p:txBody>
      </p:sp>
      <p:sp>
        <p:nvSpPr>
          <p:cNvPr id="9" name="row-title-1">
            <a:extLst>
              <a:ext uri="{FF2B5EF4-FFF2-40B4-BE49-F238E27FC236}">
                <a16:creationId xmlns:a16="http://schemas.microsoft.com/office/drawing/2014/main" id="{02B31C77-9A0C-409F-A317-FDE310319977}"/>
              </a:ext>
            </a:extLst>
          </p:cNvPr>
          <p:cNvSpPr>
            <a:spLocks noGrp="1"/>
          </p:cNvSpPr>
          <p:nvPr/>
        </p:nvSpPr>
        <p:spPr>
          <a:xfrm>
            <a:off x="1562100" y="288607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dirty="0" err="1">
                <a:solidFill>
                  <a:srgbClr val="142D43"/>
                </a:solidFill>
                <a:latin typeface="Arial"/>
                <a:ea typeface="Arial"/>
                <a:cs typeface="Arial"/>
              </a:rPr>
              <a:t>Уговор</a:t>
            </a:r>
            <a:r>
              <a:rPr sz="2175" b="1" dirty="0">
                <a:solidFill>
                  <a:srgbClr val="142D43"/>
                </a:solidFill>
                <a:latin typeface="Arial"/>
                <a:ea typeface="Arial"/>
                <a:cs typeface="Arial"/>
              </a:rPr>
              <a:t> </a:t>
            </a:r>
            <a:r>
              <a:rPr sz="2175" b="1" dirty="0" err="1">
                <a:solidFill>
                  <a:srgbClr val="142D43"/>
                </a:solidFill>
                <a:latin typeface="Arial"/>
                <a:ea typeface="Arial"/>
                <a:cs typeface="Arial"/>
              </a:rPr>
              <a:t>одређује</a:t>
            </a:r>
            <a:r>
              <a:rPr sz="2175" b="1" dirty="0">
                <a:solidFill>
                  <a:srgbClr val="142D43"/>
                </a:solidFill>
                <a:latin typeface="Arial"/>
                <a:ea typeface="Arial"/>
                <a:cs typeface="Arial"/>
              </a:rPr>
              <a:t> </a:t>
            </a:r>
            <a:r>
              <a:rPr sz="2175" b="1" dirty="0" err="1">
                <a:solidFill>
                  <a:srgbClr val="142D43"/>
                </a:solidFill>
                <a:latin typeface="Arial"/>
                <a:ea typeface="Arial"/>
                <a:cs typeface="Arial"/>
              </a:rPr>
              <a:t>економски</a:t>
            </a:r>
            <a:r>
              <a:rPr sz="2175" b="1" dirty="0">
                <a:solidFill>
                  <a:srgbClr val="142D43"/>
                </a:solidFill>
                <a:latin typeface="Arial"/>
                <a:ea typeface="Arial"/>
                <a:cs typeface="Arial"/>
              </a:rPr>
              <a:t> </a:t>
            </a:r>
            <a:r>
              <a:rPr sz="2175" b="1" dirty="0" err="1">
                <a:solidFill>
                  <a:srgbClr val="142D43"/>
                </a:solidFill>
                <a:latin typeface="Arial"/>
                <a:ea typeface="Arial"/>
                <a:cs typeface="Arial"/>
              </a:rPr>
              <a:t>ризик</a:t>
            </a:r>
            <a:endParaRPr sz="2175" b="1" dirty="0">
              <a:solidFill>
                <a:srgbClr val="142D43"/>
              </a:solidFill>
              <a:latin typeface="Arial"/>
              <a:ea typeface="Arial"/>
              <a:cs typeface="Arial"/>
            </a:endParaRPr>
          </a:p>
        </p:txBody>
      </p:sp>
      <p:sp>
        <p:nvSpPr>
          <p:cNvPr id="10" name="row-body-1">
            <a:extLst>
              <a:ext uri="{FF2B5EF4-FFF2-40B4-BE49-F238E27FC236}">
                <a16:creationId xmlns:a16="http://schemas.microsoft.com/office/drawing/2014/main" id="{23E05F9D-D69A-4463-8DD6-B30A0609E31F}"/>
              </a:ext>
            </a:extLst>
          </p:cNvPr>
          <p:cNvSpPr>
            <a:spLocks noGrp="1"/>
          </p:cNvSpPr>
          <p:nvPr/>
        </p:nvSpPr>
        <p:spPr>
          <a:xfrm>
            <a:off x="1562100" y="332422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Купац</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преуз</a:t>
            </a:r>
            <a:r>
              <a:rPr lang="sr-Cyrl-BA" sz="1950" dirty="0">
                <a:solidFill>
                  <a:srgbClr val="536573"/>
                </a:solidFill>
                <a:latin typeface="Arial"/>
                <a:ea typeface="Arial"/>
                <a:cs typeface="Arial"/>
              </a:rPr>
              <a:t>има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трошкове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даљег</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уређења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права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продатог</a:t>
            </a:r>
            <a:r>
              <a:rPr sz="1950" b="0" dirty="0">
                <a:solidFill>
                  <a:srgbClr val="536573"/>
                </a:solidFill>
                <a:latin typeface="Arial"/>
                <a:ea typeface="Arial"/>
                <a:cs typeface="Arial"/>
              </a:rPr>
              <a:t> </a:t>
            </a:r>
            <a:r>
              <a:rPr sz="1950" b="0" dirty="0" err="1">
                <a:solidFill>
                  <a:srgbClr val="536573"/>
                </a:solidFill>
                <a:latin typeface="Arial"/>
                <a:ea typeface="Arial"/>
                <a:cs typeface="Arial"/>
              </a:rPr>
              <a:t>друштва</a:t>
            </a:r>
            <a:r>
              <a:rPr sz="1950" b="0" dirty="0">
                <a:solidFill>
                  <a:srgbClr val="536573"/>
                </a:solidFill>
                <a:latin typeface="Arial"/>
                <a:ea typeface="Arial"/>
                <a:cs typeface="Arial"/>
              </a:rPr>
              <a:t>.</a:t>
            </a:r>
          </a:p>
        </p:txBody>
      </p:sp>
      <p:sp>
        <p:nvSpPr>
          <p:cNvPr id="11" name="row-index-2">
            <a:extLst>
              <a:ext uri="{FF2B5EF4-FFF2-40B4-BE49-F238E27FC236}">
                <a16:creationId xmlns:a16="http://schemas.microsoft.com/office/drawing/2014/main" id="{067E8185-6D37-4E7C-86D2-D8E6650DBCCE}"/>
              </a:ext>
            </a:extLst>
          </p:cNvPr>
          <p:cNvSpPr>
            <a:spLocks noGrp="1"/>
          </p:cNvSpPr>
          <p:nvPr/>
        </p:nvSpPr>
        <p:spPr>
          <a:xfrm>
            <a:off x="685800" y="3924300"/>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03</a:t>
            </a:r>
          </a:p>
        </p:txBody>
      </p:sp>
      <p:sp>
        <p:nvSpPr>
          <p:cNvPr id="12" name="row-title-2">
            <a:extLst>
              <a:ext uri="{FF2B5EF4-FFF2-40B4-BE49-F238E27FC236}">
                <a16:creationId xmlns:a16="http://schemas.microsoft.com/office/drawing/2014/main" id="{538F5C9F-466A-4A23-90F8-A48F285D4A40}"/>
              </a:ext>
            </a:extLst>
          </p:cNvPr>
          <p:cNvSpPr>
            <a:spLocks noGrp="1"/>
          </p:cNvSpPr>
          <p:nvPr/>
        </p:nvSpPr>
        <p:spPr>
          <a:xfrm>
            <a:off x="1562100" y="3924300"/>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dirty="0" err="1">
                <a:solidFill>
                  <a:srgbClr val="142D43"/>
                </a:solidFill>
                <a:latin typeface="Arial"/>
                <a:ea typeface="Arial"/>
                <a:cs typeface="Arial"/>
              </a:rPr>
              <a:t>Продаја</a:t>
            </a:r>
            <a:r>
              <a:rPr sz="2175" b="1" dirty="0">
                <a:solidFill>
                  <a:srgbClr val="142D43"/>
                </a:solidFill>
                <a:latin typeface="Arial"/>
                <a:ea typeface="Arial"/>
                <a:cs typeface="Arial"/>
              </a:rPr>
              <a:t> </a:t>
            </a:r>
            <a:r>
              <a:rPr sz="2175" b="1" dirty="0" err="1">
                <a:solidFill>
                  <a:srgbClr val="142D43"/>
                </a:solidFill>
                <a:latin typeface="Arial"/>
                <a:ea typeface="Arial"/>
                <a:cs typeface="Arial"/>
              </a:rPr>
              <a:t>има</a:t>
            </a:r>
            <a:r>
              <a:rPr sz="2175" b="1" dirty="0">
                <a:solidFill>
                  <a:srgbClr val="142D43"/>
                </a:solidFill>
                <a:latin typeface="Arial"/>
                <a:ea typeface="Arial"/>
                <a:cs typeface="Arial"/>
              </a:rPr>
              <a:t> </a:t>
            </a:r>
            <a:r>
              <a:rPr sz="2175" b="1" dirty="0" err="1">
                <a:solidFill>
                  <a:srgbClr val="142D43"/>
                </a:solidFill>
                <a:latin typeface="Arial"/>
                <a:ea typeface="Arial"/>
                <a:cs typeface="Arial"/>
              </a:rPr>
              <a:t>правне</a:t>
            </a:r>
            <a:r>
              <a:rPr sz="2175" b="1" dirty="0">
                <a:solidFill>
                  <a:srgbClr val="142D43"/>
                </a:solidFill>
                <a:latin typeface="Arial"/>
                <a:ea typeface="Arial"/>
                <a:cs typeface="Arial"/>
              </a:rPr>
              <a:t> </a:t>
            </a:r>
            <a:r>
              <a:rPr sz="2175" b="1" dirty="0" err="1">
                <a:solidFill>
                  <a:srgbClr val="142D43"/>
                </a:solidFill>
                <a:latin typeface="Arial"/>
                <a:ea typeface="Arial"/>
                <a:cs typeface="Arial"/>
              </a:rPr>
              <a:t>границе</a:t>
            </a:r>
            <a:endParaRPr sz="2175" b="1" dirty="0">
              <a:solidFill>
                <a:srgbClr val="142D43"/>
              </a:solidFill>
              <a:latin typeface="Arial"/>
              <a:ea typeface="Arial"/>
              <a:cs typeface="Arial"/>
            </a:endParaRPr>
          </a:p>
        </p:txBody>
      </p:sp>
      <p:sp>
        <p:nvSpPr>
          <p:cNvPr id="13" name="row-body-2">
            <a:extLst>
              <a:ext uri="{FF2B5EF4-FFF2-40B4-BE49-F238E27FC236}">
                <a16:creationId xmlns:a16="http://schemas.microsoft.com/office/drawing/2014/main" id="{256879AF-D8B8-4FB2-8A1B-E9B34861A484}"/>
              </a:ext>
            </a:extLst>
          </p:cNvPr>
          <p:cNvSpPr>
            <a:spLocks noGrp="1"/>
          </p:cNvSpPr>
          <p:nvPr/>
        </p:nvSpPr>
        <p:spPr>
          <a:xfrm>
            <a:off x="1562100" y="4362450"/>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Не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ствара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својину</a:t>
            </a:r>
            <a:r>
              <a:rPr sz="1950" b="0" dirty="0">
                <a:solidFill>
                  <a:srgbClr val="536573"/>
                </a:solidFill>
                <a:latin typeface="Arial"/>
                <a:ea typeface="Arial"/>
                <a:cs typeface="Arial"/>
              </a:rPr>
              <a:t> </a:t>
            </a:r>
            <a:r>
              <a:rPr sz="1950" b="0" dirty="0" err="1">
                <a:solidFill>
                  <a:srgbClr val="536573"/>
                </a:solidFill>
                <a:latin typeface="Arial"/>
                <a:ea typeface="Arial"/>
                <a:cs typeface="Arial"/>
              </a:rPr>
              <a:t>коју</a:t>
            </a:r>
            <a:r>
              <a:rPr sz="1950" b="0" dirty="0">
                <a:solidFill>
                  <a:srgbClr val="536573"/>
                </a:solidFill>
                <a:latin typeface="Arial"/>
                <a:ea typeface="Arial"/>
                <a:cs typeface="Arial"/>
              </a:rPr>
              <a:t> </a:t>
            </a:r>
            <a:r>
              <a:rPr sz="1950" b="0" dirty="0" err="1">
                <a:solidFill>
                  <a:srgbClr val="536573"/>
                </a:solidFill>
                <a:latin typeface="Arial"/>
                <a:ea typeface="Arial"/>
                <a:cs typeface="Arial"/>
              </a:rPr>
              <a:t>дужник</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није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имао</a:t>
            </a:r>
            <a:r>
              <a:rPr sz="1950" b="0" dirty="0">
                <a:solidFill>
                  <a:srgbClr val="536573"/>
                </a:solidFill>
                <a:latin typeface="Arial"/>
                <a:ea typeface="Arial"/>
                <a:cs typeface="Arial"/>
              </a:rPr>
              <a:t> и </a:t>
            </a:r>
            <a:r>
              <a:rPr sz="1950" b="0" dirty="0" err="1">
                <a:solidFill>
                  <a:srgbClr val="536573"/>
                </a:solidFill>
                <a:latin typeface="Arial"/>
                <a:ea typeface="Arial"/>
                <a:cs typeface="Arial"/>
              </a:rPr>
              <a:t>не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одузима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права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трећим</a:t>
            </a:r>
            <a:r>
              <a:rPr sz="1950" b="0" dirty="0">
                <a:solidFill>
                  <a:srgbClr val="536573"/>
                </a:solidFill>
                <a:latin typeface="Arial"/>
                <a:ea typeface="Arial"/>
                <a:cs typeface="Arial"/>
              </a:rPr>
              <a:t> </a:t>
            </a:r>
            <a:r>
              <a:rPr sz="1950" b="0" dirty="0" err="1">
                <a:solidFill>
                  <a:srgbClr val="536573"/>
                </a:solidFill>
                <a:latin typeface="Arial"/>
                <a:ea typeface="Arial"/>
                <a:cs typeface="Arial"/>
              </a:rPr>
              <a:t>лицима</a:t>
            </a:r>
            <a:r>
              <a:rPr sz="1950" b="0" dirty="0">
                <a:solidFill>
                  <a:srgbClr val="536573"/>
                </a:solidFill>
                <a:latin typeface="Arial"/>
                <a:ea typeface="Arial"/>
                <a:cs typeface="Arial"/>
              </a:rPr>
              <a:t>.</a:t>
            </a:r>
          </a:p>
        </p:txBody>
      </p:sp>
      <p:sp>
        <p:nvSpPr>
          <p:cNvPr id="14" name="row-index-3">
            <a:extLst>
              <a:ext uri="{FF2B5EF4-FFF2-40B4-BE49-F238E27FC236}">
                <a16:creationId xmlns:a16="http://schemas.microsoft.com/office/drawing/2014/main" id="{515FD531-30AC-447A-BF26-EB18745590FD}"/>
              </a:ext>
            </a:extLst>
          </p:cNvPr>
          <p:cNvSpPr>
            <a:spLocks noGrp="1"/>
          </p:cNvSpPr>
          <p:nvPr/>
        </p:nvSpPr>
        <p:spPr>
          <a:xfrm>
            <a:off x="685800" y="4962525"/>
            <a:ext cx="609600" cy="428625"/>
          </a:xfrm>
          <a:prstGeom prst="rect">
            <a:avLst/>
          </a:prstGeom>
          <a:noFill/>
          <a:ln w="0">
            <a:noFill/>
            <a:prstDash val="solid"/>
          </a:ln>
        </p:spPr>
        <p:txBody>
          <a:bodyPr wrap="square" lIns="0" tIns="0" rIns="0" bIns="0" anchor="t">
            <a:noAutofit/>
          </a:bodyPr>
          <a:lstStyle/>
          <a:p>
            <a:pPr algn="l">
              <a:defRPr sz="2250" b="1">
                <a:solidFill>
                  <a:srgbClr val="91643C"/>
                </a:solidFill>
                <a:latin typeface="Arial"/>
                <a:ea typeface="Arial"/>
                <a:cs typeface="Arial"/>
              </a:defRPr>
            </a:pPr>
            <a:r>
              <a:rPr sz="2250" b="1">
                <a:solidFill>
                  <a:srgbClr val="91643C"/>
                </a:solidFill>
                <a:latin typeface="Arial"/>
                <a:ea typeface="Arial"/>
                <a:cs typeface="Arial"/>
              </a:rPr>
              <a:t>04</a:t>
            </a:r>
          </a:p>
        </p:txBody>
      </p:sp>
      <p:sp>
        <p:nvSpPr>
          <p:cNvPr id="15" name="row-title-3">
            <a:extLst>
              <a:ext uri="{FF2B5EF4-FFF2-40B4-BE49-F238E27FC236}">
                <a16:creationId xmlns:a16="http://schemas.microsoft.com/office/drawing/2014/main" id="{2210DA1A-5E6C-4D2B-BD85-C5BAC9011731}"/>
              </a:ext>
            </a:extLst>
          </p:cNvPr>
          <p:cNvSpPr>
            <a:spLocks noGrp="1"/>
          </p:cNvSpPr>
          <p:nvPr/>
        </p:nvSpPr>
        <p:spPr>
          <a:xfrm>
            <a:off x="1562100" y="4962525"/>
            <a:ext cx="9944100" cy="409575"/>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a:solidFill>
                  <a:srgbClr val="142D43"/>
                </a:solidFill>
                <a:latin typeface="Arial"/>
                <a:ea typeface="Arial"/>
                <a:cs typeface="Arial"/>
              </a:rPr>
              <a:t>Јасан обухват продаје</a:t>
            </a:r>
          </a:p>
        </p:txBody>
      </p:sp>
      <p:sp>
        <p:nvSpPr>
          <p:cNvPr id="16" name="row-body-3">
            <a:extLst>
              <a:ext uri="{FF2B5EF4-FFF2-40B4-BE49-F238E27FC236}">
                <a16:creationId xmlns:a16="http://schemas.microsoft.com/office/drawing/2014/main" id="{07907AD1-AD73-4A2D-830B-B3CE09FB3E31}"/>
              </a:ext>
            </a:extLst>
          </p:cNvPr>
          <p:cNvSpPr>
            <a:spLocks noGrp="1"/>
          </p:cNvSpPr>
          <p:nvPr/>
        </p:nvSpPr>
        <p:spPr>
          <a:xfrm>
            <a:off x="1562100" y="5400675"/>
            <a:ext cx="9944100" cy="60960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Процјена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уговор</a:t>
            </a:r>
            <a:r>
              <a:rPr sz="1950" b="0" dirty="0">
                <a:solidFill>
                  <a:srgbClr val="536573"/>
                </a:solidFill>
                <a:latin typeface="Arial"/>
                <a:ea typeface="Arial"/>
                <a:cs typeface="Arial"/>
              </a:rPr>
              <a:t> и </a:t>
            </a:r>
            <a:r>
              <a:rPr sz="1950" b="0" dirty="0" err="1">
                <a:solidFill>
                  <a:srgbClr val="536573"/>
                </a:solidFill>
                <a:latin typeface="Arial"/>
                <a:ea typeface="Arial"/>
                <a:cs typeface="Arial"/>
              </a:rPr>
              <a:t>одлука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морају</a:t>
            </a:r>
            <a:r>
              <a:rPr sz="1950" b="0" dirty="0">
                <a:solidFill>
                  <a:srgbClr val="536573"/>
                </a:solidFill>
                <a:latin typeface="Arial"/>
                <a:ea typeface="Arial"/>
                <a:cs typeface="Arial"/>
              </a:rPr>
              <a:t> </a:t>
            </a:r>
            <a:r>
              <a:rPr sz="1950" b="0" dirty="0" err="1">
                <a:solidFill>
                  <a:srgbClr val="536573"/>
                </a:solidFill>
                <a:latin typeface="Arial"/>
                <a:ea typeface="Arial"/>
                <a:cs typeface="Arial"/>
              </a:rPr>
              <a:t>разграничити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права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друштва</a:t>
            </a:r>
            <a:r>
              <a:rPr sz="1950" b="0" dirty="0">
                <a:solidFill>
                  <a:srgbClr val="536573"/>
                </a:solidFill>
                <a:latin typeface="Arial"/>
                <a:ea typeface="Arial"/>
                <a:cs typeface="Arial"/>
              </a:rPr>
              <a:t> и </a:t>
            </a:r>
            <a:r>
              <a:rPr sz="1950" b="0" dirty="0" err="1">
                <a:solidFill>
                  <a:srgbClr val="536573"/>
                </a:solidFill>
                <a:latin typeface="Arial"/>
                <a:ea typeface="Arial"/>
                <a:cs typeface="Arial"/>
              </a:rPr>
              <a:t>масе</a:t>
            </a:r>
            <a:r>
              <a:rPr sz="1950" b="0" dirty="0">
                <a:solidFill>
                  <a:srgbClr val="536573"/>
                </a:solidFill>
                <a:latin typeface="Arial"/>
                <a:ea typeface="Arial"/>
                <a:cs typeface="Arial"/>
              </a:rPr>
              <a:t>.</a:t>
            </a:r>
          </a:p>
        </p:txBody>
      </p:sp>
    </p:spTree>
    <p:extLst>
      <p:ext uri="{BB962C8B-B14F-4D97-AF65-F5344CB8AC3E}">
        <p14:creationId xmlns:p14="http://schemas.microsoft.com/office/powerpoint/2010/main" val="1900360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7C53BBD-649E-42DC-BC6D-8A9319FE0B40}"/>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Сродни модели у региону</a:t>
            </a:r>
          </a:p>
        </p:txBody>
      </p:sp>
      <p:sp>
        <p:nvSpPr>
          <p:cNvPr id="3" name="page-number">
            <a:extLst>
              <a:ext uri="{FF2B5EF4-FFF2-40B4-BE49-F238E27FC236}">
                <a16:creationId xmlns:a16="http://schemas.microsoft.com/office/drawing/2014/main" id="{26A27B5A-C254-4748-B84E-29ABCDFC3980}"/>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09</a:t>
            </a:r>
          </a:p>
        </p:txBody>
      </p:sp>
      <p:sp>
        <p:nvSpPr>
          <p:cNvPr id="4" name="source-label">
            <a:extLst>
              <a:ext uri="{FF2B5EF4-FFF2-40B4-BE49-F238E27FC236}">
                <a16:creationId xmlns:a16="http://schemas.microsoft.com/office/drawing/2014/main" id="{8D83E143-5DD9-4CC9-B356-A4E429559E82}"/>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Упоредни приказ према одјељцима 4.1–4.3. и табели 1. рада</a:t>
            </a:r>
          </a:p>
        </p:txBody>
      </p:sp>
      <p:graphicFrame>
        <p:nvGraphicFramePr>
          <p:cNvPr id="10" name="Table 9"/>
          <p:cNvGraphicFramePr/>
          <p:nvPr/>
        </p:nvGraphicFramePr>
        <p:xfrm>
          <a:off x="685800" y="1809750"/>
          <a:ext cx="10820400" cy="3486150"/>
        </p:xfrm>
        <a:graphic>
          <a:graphicData uri="http://schemas.openxmlformats.org/drawingml/2006/table">
            <a:tbl>
              <a:tblPr/>
              <a:tblGrid>
                <a:gridCol w="2933700">
                  <a:extLst>
                    <a:ext uri="{9D8B030D-6E8A-4147-A177-3AD203B41FA5}">
                      <a16:colId xmlns:a16="http://schemas.microsoft.com/office/drawing/2014/main" val="20000"/>
                    </a:ext>
                  </a:extLst>
                </a:gridCol>
                <a:gridCol w="4333875">
                  <a:extLst>
                    <a:ext uri="{9D8B030D-6E8A-4147-A177-3AD203B41FA5}">
                      <a16:colId xmlns:a16="http://schemas.microsoft.com/office/drawing/2014/main" val="20001"/>
                    </a:ext>
                  </a:extLst>
                </a:gridCol>
                <a:gridCol w="3552825">
                  <a:extLst>
                    <a:ext uri="{9D8B030D-6E8A-4147-A177-3AD203B41FA5}">
                      <a16:colId xmlns:a16="http://schemas.microsoft.com/office/drawing/2014/main" val="20002"/>
                    </a:ext>
                  </a:extLst>
                </a:gridCol>
              </a:tblGrid>
              <a:tr h="552450">
                <a:tc>
                  <a:txBody>
                    <a:bodyPr/>
                    <a:lstStyle/>
                    <a:p>
                      <a:r>
                        <a:rPr sz="1875" b="1">
                          <a:solidFill>
                            <a:srgbClr val="FFFFFF"/>
                          </a:solidFill>
                          <a:latin typeface="Arial"/>
                          <a:ea typeface="Arial"/>
                          <a:cs typeface="Arial"/>
                        </a:rPr>
                        <a:t>Правни систем</a:t>
                      </a:r>
                    </a:p>
                  </a:txBody>
                  <a:tcPr anchor="ctr">
                    <a:lnL w="9525">
                      <a:solidFill>
                        <a:srgbClr val="DADEE0"/>
                      </a:solidFill>
                      <a:prstDash val="soli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Учешће повјерилаца</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Правни основ</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extLst>
                  <a:ext uri="{0D108BD9-81ED-4DB2-BD59-A6C34878D82A}">
                    <a16:rowId xmlns:a16="http://schemas.microsoft.com/office/drawing/2014/main" val="10000"/>
                  </a:ext>
                </a:extLst>
              </a:tr>
              <a:tr h="733425">
                <a:tc>
                  <a:txBody>
                    <a:bodyPr/>
                    <a:lstStyle/>
                    <a:p>
                      <a:r>
                        <a:rPr sz="1875" b="0">
                          <a:solidFill>
                            <a:srgbClr val="142D43"/>
                          </a:solidFill>
                          <a:latin typeface="Arial"/>
                          <a:ea typeface="Arial"/>
                          <a:cs typeface="Arial"/>
                        </a:rPr>
                        <a:t>Република Српска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Одлука скупштине</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Чл. 158–159.</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1"/>
                  </a:ext>
                </a:extLst>
              </a:tr>
              <a:tr h="733425">
                <a:tc>
                  <a:txBody>
                    <a:bodyPr/>
                    <a:lstStyle/>
                    <a:p>
                      <a:r>
                        <a:rPr sz="1875" b="0">
                          <a:solidFill>
                            <a:srgbClr val="142D43"/>
                          </a:solidFill>
                          <a:latin typeface="Arial"/>
                          <a:ea typeface="Arial"/>
                          <a:cs typeface="Arial"/>
                        </a:rPr>
                        <a:t>Федерација БиХ</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Одлука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скупштине</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Чл. 163–164.</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2"/>
                  </a:ext>
                </a:extLst>
              </a:tr>
              <a:tr h="733425">
                <a:tc>
                  <a:txBody>
                    <a:bodyPr/>
                    <a:lstStyle/>
                    <a:p>
                      <a:r>
                        <a:rPr sz="1875" b="0">
                          <a:solidFill>
                            <a:srgbClr val="142D43"/>
                          </a:solidFill>
                          <a:latin typeface="Arial"/>
                          <a:ea typeface="Arial"/>
                          <a:cs typeface="Arial"/>
                        </a:rPr>
                        <a:t>Србија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Сагласност</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одбора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Чл. 135–136.</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3"/>
                  </a:ext>
                </a:extLst>
              </a:tr>
              <a:tr h="733425">
                <a:tc>
                  <a:txBody>
                    <a:bodyPr/>
                    <a:lstStyle/>
                    <a:p>
                      <a:r>
                        <a:rPr sz="1875" b="0">
                          <a:solidFill>
                            <a:srgbClr val="142D43"/>
                          </a:solidFill>
                          <a:latin typeface="Arial"/>
                          <a:ea typeface="Arial"/>
                          <a:cs typeface="Arial"/>
                        </a:rPr>
                        <a:t>Црна Гора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Мишљење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одбора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Чл</a:t>
                      </a:r>
                      <a:r>
                        <a:rPr sz="1875" b="0" dirty="0">
                          <a:solidFill>
                            <a:srgbClr val="142D43"/>
                          </a:solidFill>
                          <a:latin typeface="Arial"/>
                          <a:ea typeface="Arial"/>
                          <a:cs typeface="Arial"/>
                        </a:rPr>
                        <a:t>. 142–143.</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4"/>
                  </a:ext>
                </a:extLst>
              </a:tr>
            </a:tbl>
          </a:graphicData>
        </a:graphic>
      </p:graphicFrame>
      <p:sp>
        <p:nvSpPr>
          <p:cNvPr id="6" name="takeaway">
            <a:extLst>
              <a:ext uri="{FF2B5EF4-FFF2-40B4-BE49-F238E27FC236}">
                <a16:creationId xmlns:a16="http://schemas.microsoft.com/office/drawing/2014/main" id="{7EC3067C-B914-401D-A40E-560D5E981032}"/>
              </a:ext>
            </a:extLst>
          </p:cNvPr>
          <p:cNvSpPr>
            <a:spLocks noGrp="1"/>
          </p:cNvSpPr>
          <p:nvPr/>
        </p:nvSpPr>
        <p:spPr>
          <a:xfrm>
            <a:off x="685800" y="5534025"/>
            <a:ext cx="10820400" cy="609600"/>
          </a:xfrm>
          <a:prstGeom prst="rect">
            <a:avLst/>
          </a:prstGeom>
          <a:noFill/>
          <a:ln w="0">
            <a:noFill/>
            <a:prstDash val="solid"/>
          </a:ln>
        </p:spPr>
        <p:txBody>
          <a:bodyPr wrap="square" lIns="0" tIns="0" rIns="0" bIns="0" anchor="t">
            <a:noAutofit/>
          </a:bodyPr>
          <a:lstStyle/>
          <a:p>
            <a:pPr algn="l">
              <a:defRPr sz="1950" b="1">
                <a:solidFill>
                  <a:srgbClr val="91643C"/>
                </a:solidFill>
                <a:latin typeface="Arial"/>
                <a:ea typeface="Arial"/>
                <a:cs typeface="Arial"/>
              </a:defRPr>
            </a:pPr>
            <a:r>
              <a:rPr sz="1950" b="1" dirty="0" err="1">
                <a:solidFill>
                  <a:srgbClr val="91643C"/>
                </a:solidFill>
                <a:latin typeface="Arial"/>
                <a:ea typeface="Arial"/>
                <a:cs typeface="Arial"/>
              </a:rPr>
              <a:t>Заједничко</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правни</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субјект</a:t>
            </a:r>
            <a:r>
              <a:rPr sz="1950" b="1" dirty="0">
                <a:solidFill>
                  <a:srgbClr val="91643C"/>
                </a:solidFill>
                <a:latin typeface="Arial"/>
                <a:ea typeface="Arial"/>
                <a:cs typeface="Arial"/>
              </a:rPr>
              <a:t> </a:t>
            </a:r>
            <a:r>
              <a:rPr sz="1950" b="1" dirty="0" err="1">
                <a:solidFill>
                  <a:srgbClr val="91643C"/>
                </a:solidFill>
                <a:latin typeface="Arial"/>
                <a:ea typeface="Arial"/>
                <a:cs typeface="Arial"/>
              </a:rPr>
              <a:t>опстаје</a:t>
            </a:r>
            <a:r>
              <a:rPr sz="1950" b="1" dirty="0">
                <a:solidFill>
                  <a:srgbClr val="91643C"/>
                </a:solidFill>
                <a:latin typeface="Arial"/>
                <a:ea typeface="Arial"/>
                <a:cs typeface="Arial"/>
              </a:rPr>
              <a:t>, а </a:t>
            </a:r>
            <a:r>
              <a:rPr sz="1950" b="1" dirty="0" err="1">
                <a:solidFill>
                  <a:srgbClr val="91643C"/>
                </a:solidFill>
                <a:latin typeface="Arial"/>
                <a:ea typeface="Arial"/>
                <a:cs typeface="Arial"/>
              </a:rPr>
              <a:t>намирење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наставља</a:t>
            </a:r>
            <a:r>
              <a:rPr sz="1950" b="1" dirty="0">
                <a:solidFill>
                  <a:srgbClr val="91643C"/>
                </a:solidFill>
                <a:latin typeface="Arial"/>
                <a:ea typeface="Arial"/>
                <a:cs typeface="Arial"/>
              </a:rPr>
              <a:t> </a:t>
            </a:r>
            <a:r>
              <a:rPr sz="1950" b="1" dirty="0" err="1">
                <a:solidFill>
                  <a:srgbClr val="91643C"/>
                </a:solidFill>
                <a:latin typeface="Arial"/>
                <a:ea typeface="Arial"/>
                <a:cs typeface="Arial"/>
              </a:rPr>
              <a:t>из</a:t>
            </a:r>
            <a:r>
              <a:rPr sz="1950" b="1" dirty="0">
                <a:solidFill>
                  <a:srgbClr val="91643C"/>
                </a:solidFill>
                <a:latin typeface="Arial"/>
                <a:ea typeface="Arial"/>
                <a:cs typeface="Arial"/>
              </a:rPr>
              <a:t> </a:t>
            </a:r>
            <a:r>
              <a:rPr lang="sr-Cyrl-BA" sz="1950" b="1" dirty="0">
                <a:solidFill>
                  <a:srgbClr val="91643C"/>
                </a:solidFill>
                <a:latin typeface="Arial"/>
                <a:ea typeface="Arial"/>
                <a:cs typeface="Arial"/>
              </a:rPr>
              <a:t>стечајне </a:t>
            </a:r>
            <a:r>
              <a:rPr sz="1950" b="1" dirty="0" err="1">
                <a:solidFill>
                  <a:srgbClr val="91643C"/>
                </a:solidFill>
                <a:latin typeface="Arial"/>
                <a:ea typeface="Arial"/>
                <a:cs typeface="Arial"/>
              </a:rPr>
              <a:t>масе</a:t>
            </a:r>
            <a:r>
              <a:rPr sz="1950" b="1" dirty="0">
                <a:solidFill>
                  <a:srgbClr val="91643C"/>
                </a:solidFill>
                <a:latin typeface="Arial"/>
                <a:ea typeface="Arial"/>
                <a:cs typeface="Arial"/>
              </a:rPr>
              <a:t>.</a:t>
            </a:r>
          </a:p>
        </p:txBody>
      </p:sp>
    </p:spTree>
    <p:extLst>
      <p:ext uri="{BB962C8B-B14F-4D97-AF65-F5344CB8AC3E}">
        <p14:creationId xmlns:p14="http://schemas.microsoft.com/office/powerpoint/2010/main" val="497589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66ACA77-D9BF-4A2E-9CFA-5D50F02E295A}"/>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Хрватска и Словенија</a:t>
            </a:r>
          </a:p>
        </p:txBody>
      </p:sp>
      <p:sp>
        <p:nvSpPr>
          <p:cNvPr id="3" name="page-number">
            <a:extLst>
              <a:ext uri="{FF2B5EF4-FFF2-40B4-BE49-F238E27FC236}">
                <a16:creationId xmlns:a16="http://schemas.microsoft.com/office/drawing/2014/main" id="{77C1C9BF-9CF8-49C2-8BC2-19E6C3526DAE}"/>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10</a:t>
            </a:r>
          </a:p>
        </p:txBody>
      </p:sp>
      <p:sp>
        <p:nvSpPr>
          <p:cNvPr id="4" name="source-label">
            <a:extLst>
              <a:ext uri="{FF2B5EF4-FFF2-40B4-BE49-F238E27FC236}">
                <a16:creationId xmlns:a16="http://schemas.microsoft.com/office/drawing/2014/main" id="{D50E6D49-EC26-4CCF-ACAE-B17550A14B28}"/>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dirty="0" err="1">
                <a:solidFill>
                  <a:srgbClr val="536573"/>
                </a:solidFill>
                <a:latin typeface="Arial"/>
                <a:ea typeface="Arial"/>
                <a:cs typeface="Arial"/>
              </a:rPr>
              <a:t>Хрватска</a:t>
            </a:r>
            <a:r>
              <a:rPr sz="1275" b="0" dirty="0">
                <a:solidFill>
                  <a:srgbClr val="536573"/>
                </a:solidFill>
                <a:latin typeface="Arial"/>
                <a:ea typeface="Arial"/>
                <a:cs typeface="Arial"/>
              </a:rPr>
              <a:t>: </a:t>
            </a:r>
            <a:r>
              <a:rPr sz="1275" b="0" dirty="0" err="1">
                <a:solidFill>
                  <a:srgbClr val="536573"/>
                </a:solidFill>
                <a:latin typeface="Arial"/>
                <a:ea typeface="Arial"/>
                <a:cs typeface="Arial"/>
              </a:rPr>
              <a:t>чл</a:t>
            </a:r>
            <a:r>
              <a:rPr sz="1275" b="0" dirty="0">
                <a:solidFill>
                  <a:srgbClr val="536573"/>
                </a:solidFill>
                <a:latin typeface="Arial"/>
                <a:ea typeface="Arial"/>
                <a:cs typeface="Arial"/>
              </a:rPr>
              <a:t>. 235–246. </a:t>
            </a:r>
            <a:r>
              <a:rPr sz="1275" b="0" dirty="0" err="1">
                <a:solidFill>
                  <a:srgbClr val="536573"/>
                </a:solidFill>
                <a:latin typeface="Arial"/>
                <a:ea typeface="Arial"/>
                <a:cs typeface="Arial"/>
              </a:rPr>
              <a:t>Словенија</a:t>
            </a:r>
            <a:r>
              <a:rPr sz="1275" b="0" dirty="0">
                <a:solidFill>
                  <a:srgbClr val="536573"/>
                </a:solidFill>
                <a:latin typeface="Arial"/>
                <a:ea typeface="Arial"/>
                <a:cs typeface="Arial"/>
              </a:rPr>
              <a:t>: </a:t>
            </a:r>
            <a:r>
              <a:rPr sz="1275" b="0" dirty="0" err="1">
                <a:solidFill>
                  <a:srgbClr val="536573"/>
                </a:solidFill>
                <a:latin typeface="Arial"/>
                <a:ea typeface="Arial"/>
                <a:cs typeface="Arial"/>
              </a:rPr>
              <a:t>чл</a:t>
            </a:r>
            <a:r>
              <a:rPr sz="1275" b="0" dirty="0">
                <a:solidFill>
                  <a:srgbClr val="536573"/>
                </a:solidFill>
                <a:latin typeface="Arial"/>
                <a:ea typeface="Arial"/>
                <a:cs typeface="Arial"/>
              </a:rPr>
              <a:t>. 342–343. </a:t>
            </a:r>
            <a:r>
              <a:rPr sz="1275" b="0" i="1" dirty="0">
                <a:solidFill>
                  <a:srgbClr val="536573"/>
                </a:solidFill>
                <a:latin typeface="Arial"/>
                <a:ea typeface="Arial"/>
                <a:cs typeface="Arial"/>
              </a:rPr>
              <a:t>ZFPPIPP</a:t>
            </a:r>
          </a:p>
        </p:txBody>
      </p:sp>
      <p:graphicFrame>
        <p:nvGraphicFramePr>
          <p:cNvPr id="10" name="Table 9"/>
          <p:cNvGraphicFramePr/>
          <p:nvPr/>
        </p:nvGraphicFramePr>
        <p:xfrm>
          <a:off x="685800" y="1809750"/>
          <a:ext cx="10820400" cy="3276600"/>
        </p:xfrm>
        <a:graphic>
          <a:graphicData uri="http://schemas.openxmlformats.org/drawingml/2006/table">
            <a:tbl>
              <a:tblPr/>
              <a:tblGrid>
                <a:gridCol w="2333625">
                  <a:extLst>
                    <a:ext uri="{9D8B030D-6E8A-4147-A177-3AD203B41FA5}">
                      <a16:colId xmlns:a16="http://schemas.microsoft.com/office/drawing/2014/main" val="20000"/>
                    </a:ext>
                  </a:extLst>
                </a:gridCol>
                <a:gridCol w="4248150">
                  <a:extLst>
                    <a:ext uri="{9D8B030D-6E8A-4147-A177-3AD203B41FA5}">
                      <a16:colId xmlns:a16="http://schemas.microsoft.com/office/drawing/2014/main" val="20001"/>
                    </a:ext>
                  </a:extLst>
                </a:gridCol>
                <a:gridCol w="4238625">
                  <a:extLst>
                    <a:ext uri="{9D8B030D-6E8A-4147-A177-3AD203B41FA5}">
                      <a16:colId xmlns:a16="http://schemas.microsoft.com/office/drawing/2014/main" val="20002"/>
                    </a:ext>
                  </a:extLst>
                </a:gridCol>
              </a:tblGrid>
              <a:tr h="552450">
                <a:tc>
                  <a:txBody>
                    <a:bodyPr/>
                    <a:lstStyle/>
                    <a:p>
                      <a:r>
                        <a:rPr sz="1875" b="1">
                          <a:solidFill>
                            <a:srgbClr val="FFFFFF"/>
                          </a:solidFill>
                          <a:latin typeface="Arial"/>
                          <a:ea typeface="Arial"/>
                          <a:cs typeface="Arial"/>
                        </a:rPr>
                        <a:t>Систем</a:t>
                      </a:r>
                    </a:p>
                  </a:txBody>
                  <a:tcPr anchor="ctr">
                    <a:lnL w="9525">
                      <a:solidFill>
                        <a:srgbClr val="DADEE0"/>
                      </a:solidFill>
                      <a:prstDash val="soli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Предмет продаје</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875" b="1">
                          <a:solidFill>
                            <a:srgbClr val="FFFFFF"/>
                          </a:solidFill>
                          <a:latin typeface="Arial"/>
                          <a:ea typeface="Arial"/>
                          <a:cs typeface="Arial"/>
                        </a:rPr>
                        <a:t>Кључна посљедица</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extLst>
                  <a:ext uri="{0D108BD9-81ED-4DB2-BD59-A6C34878D82A}">
                    <a16:rowId xmlns:a16="http://schemas.microsoft.com/office/drawing/2014/main" val="10000"/>
                  </a:ext>
                </a:extLst>
              </a:tr>
              <a:tr h="1362075">
                <a:tc>
                  <a:txBody>
                    <a:bodyPr/>
                    <a:lstStyle/>
                    <a:p>
                      <a:r>
                        <a:rPr sz="1875" b="0">
                          <a:solidFill>
                            <a:srgbClr val="142D43"/>
                          </a:solidFill>
                          <a:latin typeface="Arial"/>
                          <a:ea typeface="Arial"/>
                          <a:cs typeface="Arial"/>
                        </a:rPr>
                        <a:t>Хрватска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Имовина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дужника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као</a:t>
                      </a:r>
                      <a:r>
                        <a:rPr sz="1875" b="0" dirty="0">
                          <a:solidFill>
                            <a:srgbClr val="142D43"/>
                          </a:solidFill>
                          <a:latin typeface="Arial"/>
                          <a:ea typeface="Arial"/>
                          <a:cs typeface="Arial"/>
                        </a:rPr>
                        <a:t> </a:t>
                      </a:r>
                      <a:r>
                        <a:rPr sz="1875" b="0" dirty="0" err="1">
                          <a:solidFill>
                            <a:srgbClr val="142D43"/>
                          </a:solidFill>
                          <a:latin typeface="Arial"/>
                          <a:ea typeface="Arial"/>
                          <a:cs typeface="Arial"/>
                        </a:rPr>
                        <a:t>цјелина</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Поступак се наставља против дужника</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1"/>
                  </a:ext>
                </a:extLst>
              </a:tr>
              <a:tr h="1362075">
                <a:tc>
                  <a:txBody>
                    <a:bodyPr/>
                    <a:lstStyle/>
                    <a:p>
                      <a:r>
                        <a:rPr sz="1875" b="0">
                          <a:solidFill>
                            <a:srgbClr val="142D43"/>
                          </a:solidFill>
                          <a:latin typeface="Arial"/>
                          <a:ea typeface="Arial"/>
                          <a:cs typeface="Arial"/>
                        </a:rPr>
                        <a:t>Словенија</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a:solidFill>
                            <a:srgbClr val="142D43"/>
                          </a:solidFill>
                          <a:latin typeface="Arial"/>
                          <a:ea typeface="Arial"/>
                          <a:cs typeface="Arial"/>
                        </a:rPr>
                        <a:t>Имовина која чини пословну цјелину</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875" b="0" dirty="0" err="1">
                          <a:solidFill>
                            <a:srgbClr val="142D43"/>
                          </a:solidFill>
                          <a:latin typeface="Arial"/>
                          <a:ea typeface="Arial"/>
                          <a:cs typeface="Arial"/>
                        </a:rPr>
                        <a:t>Купац</a:t>
                      </a:r>
                      <a:r>
                        <a:rPr sz="1875" b="0" dirty="0">
                          <a:solidFill>
                            <a:srgbClr val="142D43"/>
                          </a:solidFill>
                          <a:latin typeface="Arial"/>
                          <a:ea typeface="Arial"/>
                          <a:cs typeface="Arial"/>
                        </a:rPr>
                        <a:t> </a:t>
                      </a:r>
                      <a:r>
                        <a:rPr sz="1875" b="0" dirty="0" err="1">
                          <a:solidFill>
                            <a:srgbClr val="142D43"/>
                          </a:solidFill>
                          <a:latin typeface="Arial"/>
                          <a:ea typeface="Arial"/>
                          <a:cs typeface="Arial"/>
                        </a:rPr>
                        <a:t>ступа</a:t>
                      </a:r>
                      <a:r>
                        <a:rPr sz="1875" b="0" dirty="0">
                          <a:solidFill>
                            <a:srgbClr val="142D43"/>
                          </a:solidFill>
                          <a:latin typeface="Arial"/>
                          <a:ea typeface="Arial"/>
                          <a:cs typeface="Arial"/>
                        </a:rPr>
                        <a:t> у </a:t>
                      </a:r>
                      <a:r>
                        <a:rPr sz="1875" b="0" dirty="0" err="1">
                          <a:solidFill>
                            <a:srgbClr val="142D43"/>
                          </a:solidFill>
                          <a:latin typeface="Arial"/>
                          <a:ea typeface="Arial"/>
                          <a:cs typeface="Arial"/>
                        </a:rPr>
                        <a:t>одређене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правне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положаје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повезане</a:t>
                      </a:r>
                      <a:r>
                        <a:rPr sz="1875" b="0" dirty="0">
                          <a:solidFill>
                            <a:srgbClr val="142D43"/>
                          </a:solidFill>
                          <a:latin typeface="Arial"/>
                          <a:ea typeface="Arial"/>
                          <a:cs typeface="Arial"/>
                        </a:rPr>
                        <a:t> </a:t>
                      </a:r>
                      <a:r>
                        <a:rPr sz="1875" b="0" dirty="0" err="1">
                          <a:solidFill>
                            <a:srgbClr val="142D43"/>
                          </a:solidFill>
                          <a:latin typeface="Arial"/>
                          <a:ea typeface="Arial"/>
                          <a:cs typeface="Arial"/>
                        </a:rPr>
                        <a:t>са</a:t>
                      </a:r>
                      <a:r>
                        <a:rPr sz="1875" b="0" dirty="0">
                          <a:solidFill>
                            <a:srgbClr val="142D43"/>
                          </a:solidFill>
                          <a:latin typeface="Arial"/>
                          <a:ea typeface="Arial"/>
                          <a:cs typeface="Arial"/>
                        </a:rPr>
                        <a:t> </a:t>
                      </a:r>
                      <a:r>
                        <a:rPr sz="1875" b="0" dirty="0" err="1">
                          <a:solidFill>
                            <a:srgbClr val="142D43"/>
                          </a:solidFill>
                          <a:latin typeface="Arial"/>
                          <a:ea typeface="Arial"/>
                          <a:cs typeface="Arial"/>
                        </a:rPr>
                        <a:t>пословањем</a:t>
                      </a:r>
                      <a:endParaRPr sz="1875"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2"/>
                  </a:ext>
                </a:extLst>
              </a:tr>
            </a:tbl>
          </a:graphicData>
        </a:graphic>
      </p:graphicFrame>
      <p:sp>
        <p:nvSpPr>
          <p:cNvPr id="6" name="takeaway">
            <a:extLst>
              <a:ext uri="{FF2B5EF4-FFF2-40B4-BE49-F238E27FC236}">
                <a16:creationId xmlns:a16="http://schemas.microsoft.com/office/drawing/2014/main" id="{0F7C9C71-8F88-4913-8CDA-89BD676BA314}"/>
              </a:ext>
            </a:extLst>
          </p:cNvPr>
          <p:cNvSpPr>
            <a:spLocks noGrp="1"/>
          </p:cNvSpPr>
          <p:nvPr/>
        </p:nvSpPr>
        <p:spPr>
          <a:xfrm>
            <a:off x="685800" y="5324475"/>
            <a:ext cx="10820400" cy="609600"/>
          </a:xfrm>
          <a:prstGeom prst="rect">
            <a:avLst/>
          </a:prstGeom>
          <a:noFill/>
          <a:ln w="0">
            <a:noFill/>
            <a:prstDash val="solid"/>
          </a:ln>
        </p:spPr>
        <p:txBody>
          <a:bodyPr wrap="square" lIns="0" tIns="0" rIns="0" bIns="0" anchor="t">
            <a:noAutofit/>
          </a:bodyPr>
          <a:lstStyle/>
          <a:p>
            <a:pPr algn="l">
              <a:defRPr sz="1950" b="1">
                <a:solidFill>
                  <a:srgbClr val="91643C"/>
                </a:solidFill>
                <a:latin typeface="Arial"/>
                <a:ea typeface="Arial"/>
                <a:cs typeface="Arial"/>
              </a:defRPr>
            </a:pPr>
            <a:r>
              <a:rPr sz="1950" b="1" dirty="0" err="1">
                <a:solidFill>
                  <a:srgbClr val="91643C"/>
                </a:solidFill>
                <a:latin typeface="Arial"/>
                <a:ea typeface="Arial"/>
                <a:cs typeface="Arial"/>
              </a:rPr>
              <a:t>Функционална</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сличност</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постоји</a:t>
            </a:r>
            <a:r>
              <a:rPr sz="1950" b="1" dirty="0">
                <a:solidFill>
                  <a:srgbClr val="91643C"/>
                </a:solidFill>
                <a:latin typeface="Arial"/>
                <a:ea typeface="Arial"/>
                <a:cs typeface="Arial"/>
              </a:rPr>
              <a:t>, </a:t>
            </a:r>
            <a:r>
              <a:rPr sz="1950" b="1" dirty="0" err="1">
                <a:solidFill>
                  <a:srgbClr val="91643C"/>
                </a:solidFill>
                <a:latin typeface="Arial"/>
                <a:ea typeface="Arial"/>
                <a:cs typeface="Arial"/>
              </a:rPr>
              <a:t>али</a:t>
            </a:r>
            <a:r>
              <a:rPr sz="1950" b="1" dirty="0">
                <a:solidFill>
                  <a:srgbClr val="91643C"/>
                </a:solidFill>
                <a:latin typeface="Arial"/>
                <a:ea typeface="Arial"/>
                <a:cs typeface="Arial"/>
              </a:rPr>
              <a:t> </a:t>
            </a:r>
            <a:r>
              <a:rPr sz="1950" b="1" dirty="0" err="1">
                <a:solidFill>
                  <a:srgbClr val="91643C"/>
                </a:solidFill>
                <a:latin typeface="Arial"/>
                <a:ea typeface="Arial"/>
                <a:cs typeface="Arial"/>
              </a:rPr>
              <a:t>се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предмет</a:t>
            </a:r>
            <a:r>
              <a:rPr sz="1950" b="1" dirty="0">
                <a:solidFill>
                  <a:srgbClr val="91643C"/>
                </a:solidFill>
                <a:latin typeface="Arial"/>
                <a:ea typeface="Arial"/>
                <a:cs typeface="Arial"/>
              </a:rPr>
              <a:t> и </a:t>
            </a:r>
            <a:r>
              <a:rPr sz="1950" b="1" dirty="0" err="1">
                <a:solidFill>
                  <a:srgbClr val="91643C"/>
                </a:solidFill>
                <a:latin typeface="Arial"/>
                <a:ea typeface="Arial"/>
                <a:cs typeface="Arial"/>
              </a:rPr>
              <a:t>правне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посљедице</a:t>
            </a:r>
            <a:r>
              <a:rPr sz="1950" b="1" dirty="0">
                <a:solidFill>
                  <a:srgbClr val="91643C"/>
                </a:solidFill>
                <a:latin typeface="Arial"/>
                <a:ea typeface="Arial"/>
                <a:cs typeface="Arial"/>
              </a:rPr>
              <a:t> </a:t>
            </a:r>
            <a:r>
              <a:rPr sz="1950" b="1" dirty="0" err="1">
                <a:solidFill>
                  <a:srgbClr val="91643C"/>
                </a:solidFill>
                <a:latin typeface="Arial"/>
                <a:ea typeface="Arial"/>
                <a:cs typeface="Arial"/>
              </a:rPr>
              <a:t>разликују</a:t>
            </a:r>
            <a:r>
              <a:rPr sz="1950" b="1" dirty="0">
                <a:solidFill>
                  <a:srgbClr val="91643C"/>
                </a:solidFill>
                <a:latin typeface="Arial"/>
                <a:ea typeface="Arial"/>
                <a:cs typeface="Arial"/>
              </a:rPr>
              <a:t>.</a:t>
            </a:r>
          </a:p>
        </p:txBody>
      </p:sp>
    </p:spTree>
    <p:extLst>
      <p:ext uri="{BB962C8B-B14F-4D97-AF65-F5344CB8AC3E}">
        <p14:creationId xmlns:p14="http://schemas.microsoft.com/office/powerpoint/2010/main" val="1068082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4C86295-D4C6-4B3D-AABE-5E5CF29DFD9C}"/>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dirty="0" err="1">
                <a:solidFill>
                  <a:srgbClr val="142D43"/>
                </a:solidFill>
                <a:latin typeface="Arial"/>
                <a:ea typeface="Arial"/>
                <a:cs typeface="Arial"/>
              </a:rPr>
              <a:t>Европски</a:t>
            </a:r>
            <a:r>
              <a:rPr sz="3300" b="1" dirty="0">
                <a:solidFill>
                  <a:srgbClr val="142D43"/>
                </a:solidFill>
                <a:latin typeface="Arial"/>
                <a:ea typeface="Arial"/>
                <a:cs typeface="Arial"/>
              </a:rPr>
              <a:t> </a:t>
            </a:r>
            <a:r>
              <a:rPr sz="3300" b="1" dirty="0" err="1">
                <a:solidFill>
                  <a:srgbClr val="142D43"/>
                </a:solidFill>
                <a:latin typeface="Arial"/>
                <a:ea typeface="Arial"/>
                <a:cs typeface="Arial"/>
              </a:rPr>
              <a:t>оквир</a:t>
            </a:r>
            <a:r>
              <a:rPr sz="3300" b="1" dirty="0">
                <a:solidFill>
                  <a:srgbClr val="142D43"/>
                </a:solidFill>
                <a:latin typeface="Arial"/>
                <a:ea typeface="Arial"/>
                <a:cs typeface="Arial"/>
              </a:rPr>
              <a:t>: </a:t>
            </a:r>
            <a:r>
              <a:rPr sz="3300" b="1" i="1" dirty="0">
                <a:solidFill>
                  <a:srgbClr val="142D43"/>
                </a:solidFill>
                <a:latin typeface="Arial"/>
                <a:ea typeface="Arial"/>
                <a:cs typeface="Arial"/>
              </a:rPr>
              <a:t>pre-pack</a:t>
            </a:r>
          </a:p>
        </p:txBody>
      </p:sp>
      <p:sp>
        <p:nvSpPr>
          <p:cNvPr id="3" name="page-number">
            <a:extLst>
              <a:ext uri="{FF2B5EF4-FFF2-40B4-BE49-F238E27FC236}">
                <a16:creationId xmlns:a16="http://schemas.microsoft.com/office/drawing/2014/main" id="{1DD770E9-14EE-4E12-A9E6-FCF638A883DD}"/>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11</a:t>
            </a:r>
          </a:p>
        </p:txBody>
      </p:sp>
      <p:sp>
        <p:nvSpPr>
          <p:cNvPr id="4" name="source-label">
            <a:extLst>
              <a:ext uri="{FF2B5EF4-FFF2-40B4-BE49-F238E27FC236}">
                <a16:creationId xmlns:a16="http://schemas.microsoft.com/office/drawing/2014/main" id="{1ECD7758-B45F-4D12-8B4D-C27393578173}"/>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За Републику Српску: упоредни и реформски значај</a:t>
            </a:r>
          </a:p>
        </p:txBody>
      </p:sp>
      <p:sp>
        <p:nvSpPr>
          <p:cNvPr id="5" name="lead">
            <a:extLst>
              <a:ext uri="{FF2B5EF4-FFF2-40B4-BE49-F238E27FC236}">
                <a16:creationId xmlns:a16="http://schemas.microsoft.com/office/drawing/2014/main" id="{8E642E66-437D-4FBB-B386-D91864781749}"/>
              </a:ext>
            </a:extLst>
          </p:cNvPr>
          <p:cNvSpPr>
            <a:spLocks noGrp="1"/>
          </p:cNvSpPr>
          <p:nvPr/>
        </p:nvSpPr>
        <p:spPr>
          <a:xfrm>
            <a:off x="685800" y="1695450"/>
            <a:ext cx="10820400" cy="952500"/>
          </a:xfrm>
          <a:prstGeom prst="rect">
            <a:avLst/>
          </a:prstGeom>
          <a:noFill/>
          <a:ln w="0">
            <a:noFill/>
            <a:prstDash val="solid"/>
          </a:ln>
        </p:spPr>
        <p:txBody>
          <a:bodyPr wrap="square" lIns="0" tIns="0" rIns="0" bIns="0" anchor="t">
            <a:noAutofit/>
          </a:bodyPr>
          <a:lstStyle/>
          <a:p>
            <a:pPr algn="l">
              <a:defRPr sz="2550" b="1">
                <a:solidFill>
                  <a:srgbClr val="142D43"/>
                </a:solidFill>
                <a:latin typeface="Arial"/>
                <a:ea typeface="Arial"/>
                <a:cs typeface="Arial"/>
              </a:defRPr>
            </a:pPr>
            <a:r>
              <a:rPr sz="2550" b="1" dirty="0" err="1">
                <a:solidFill>
                  <a:srgbClr val="142D43"/>
                </a:solidFill>
                <a:latin typeface="Arial"/>
                <a:ea typeface="Arial"/>
                <a:cs typeface="Arial"/>
              </a:rPr>
              <a:t>Продаја</a:t>
            </a:r>
            <a:r>
              <a:rPr sz="2550" b="1" dirty="0">
                <a:solidFill>
                  <a:srgbClr val="142D43"/>
                </a:solidFill>
                <a:latin typeface="Arial"/>
                <a:ea typeface="Arial"/>
                <a:cs typeface="Arial"/>
              </a:rPr>
              <a:t> </a:t>
            </a:r>
            <a:r>
              <a:rPr sz="2550" b="1" dirty="0" err="1">
                <a:solidFill>
                  <a:srgbClr val="142D43"/>
                </a:solidFill>
                <a:latin typeface="Arial"/>
                <a:ea typeface="Arial"/>
                <a:cs typeface="Arial"/>
              </a:rPr>
              <a:t>пословања</a:t>
            </a:r>
            <a:r>
              <a:rPr sz="2550" b="1" dirty="0">
                <a:solidFill>
                  <a:srgbClr val="142D43"/>
                </a:solidFill>
                <a:latin typeface="Arial"/>
                <a:ea typeface="Arial"/>
                <a:cs typeface="Arial"/>
              </a:rPr>
              <a:t> </a:t>
            </a:r>
            <a:r>
              <a:rPr sz="2550" b="1" dirty="0" err="1">
                <a:solidFill>
                  <a:srgbClr val="142D43"/>
                </a:solidFill>
                <a:latin typeface="Arial"/>
                <a:ea typeface="Arial"/>
                <a:cs typeface="Arial"/>
              </a:rPr>
              <a:t>припрема</a:t>
            </a:r>
            <a:r>
              <a:rPr sz="2550" b="1" dirty="0">
                <a:solidFill>
                  <a:srgbClr val="142D43"/>
                </a:solidFill>
                <a:latin typeface="Arial"/>
                <a:ea typeface="Arial"/>
                <a:cs typeface="Arial"/>
              </a:rPr>
              <a:t> </a:t>
            </a:r>
            <a:r>
              <a:rPr sz="2550" b="1" dirty="0" err="1">
                <a:solidFill>
                  <a:srgbClr val="142D43"/>
                </a:solidFill>
                <a:latin typeface="Arial"/>
                <a:ea typeface="Arial"/>
                <a:cs typeface="Arial"/>
              </a:rPr>
              <a:t>се</a:t>
            </a:r>
            <a:r>
              <a:rPr sz="2550" b="1" dirty="0">
                <a:solidFill>
                  <a:srgbClr val="142D43"/>
                </a:solidFill>
                <a:latin typeface="Arial"/>
                <a:ea typeface="Arial"/>
                <a:cs typeface="Arial"/>
              </a:rPr>
              <a:t> </a:t>
            </a:r>
            <a:r>
              <a:rPr sz="2550" b="1" dirty="0" err="1">
                <a:solidFill>
                  <a:srgbClr val="142D43"/>
                </a:solidFill>
                <a:latin typeface="Arial"/>
                <a:ea typeface="Arial"/>
                <a:cs typeface="Arial"/>
              </a:rPr>
              <a:t>прије</a:t>
            </a:r>
            <a:r>
              <a:rPr sz="2550" b="1" dirty="0">
                <a:solidFill>
                  <a:srgbClr val="142D43"/>
                </a:solidFill>
                <a:latin typeface="Arial"/>
                <a:ea typeface="Arial"/>
                <a:cs typeface="Arial"/>
              </a:rPr>
              <a:t> </a:t>
            </a:r>
            <a:r>
              <a:rPr sz="2550" b="1" dirty="0" err="1">
                <a:solidFill>
                  <a:srgbClr val="142D43"/>
                </a:solidFill>
                <a:latin typeface="Arial"/>
                <a:ea typeface="Arial"/>
                <a:cs typeface="Arial"/>
              </a:rPr>
              <a:t>њеног</a:t>
            </a:r>
            <a:r>
              <a:rPr sz="2550" b="1" dirty="0">
                <a:solidFill>
                  <a:srgbClr val="142D43"/>
                </a:solidFill>
                <a:latin typeface="Arial"/>
                <a:ea typeface="Arial"/>
                <a:cs typeface="Arial"/>
              </a:rPr>
              <a:t> </a:t>
            </a:r>
            <a:r>
              <a:rPr sz="2550" b="1" dirty="0" err="1">
                <a:solidFill>
                  <a:srgbClr val="142D43"/>
                </a:solidFill>
                <a:latin typeface="Arial"/>
                <a:ea typeface="Arial"/>
                <a:cs typeface="Arial"/>
              </a:rPr>
              <a:t>формалног</a:t>
            </a:r>
            <a:r>
              <a:rPr sz="2550" b="1" dirty="0">
                <a:solidFill>
                  <a:srgbClr val="142D43"/>
                </a:solidFill>
                <a:latin typeface="Arial"/>
                <a:ea typeface="Arial"/>
                <a:cs typeface="Arial"/>
              </a:rPr>
              <a:t> </a:t>
            </a:r>
            <a:r>
              <a:rPr sz="2550" b="1" dirty="0" err="1">
                <a:solidFill>
                  <a:srgbClr val="142D43"/>
                </a:solidFill>
                <a:latin typeface="Arial"/>
                <a:ea typeface="Arial"/>
                <a:cs typeface="Arial"/>
              </a:rPr>
              <a:t>спровођења</a:t>
            </a:r>
            <a:endParaRPr sz="2550" b="1" dirty="0">
              <a:solidFill>
                <a:srgbClr val="142D43"/>
              </a:solidFill>
              <a:latin typeface="Arial"/>
              <a:ea typeface="Arial"/>
              <a:cs typeface="Arial"/>
            </a:endParaRPr>
          </a:p>
        </p:txBody>
      </p:sp>
      <p:sp>
        <p:nvSpPr>
          <p:cNvPr id="6" name="label-0">
            <a:extLst>
              <a:ext uri="{FF2B5EF4-FFF2-40B4-BE49-F238E27FC236}">
                <a16:creationId xmlns:a16="http://schemas.microsoft.com/office/drawing/2014/main" id="{D16000F2-1BC6-414E-9B96-0213366ACFD0}"/>
              </a:ext>
            </a:extLst>
          </p:cNvPr>
          <p:cNvSpPr>
            <a:spLocks noGrp="1"/>
          </p:cNvSpPr>
          <p:nvPr/>
        </p:nvSpPr>
        <p:spPr>
          <a:xfrm>
            <a:off x="685800" y="3067050"/>
            <a:ext cx="4953000" cy="609600"/>
          </a:xfrm>
          <a:prstGeom prst="rect">
            <a:avLst/>
          </a:prstGeom>
          <a:noFill/>
          <a:ln w="0">
            <a:noFill/>
            <a:prstDash val="solid"/>
          </a:ln>
        </p:spPr>
        <p:txBody>
          <a:bodyPr wrap="square" lIns="0" tIns="0" rIns="0" bIns="0" anchor="t">
            <a:noAutofit/>
          </a:bodyPr>
          <a:lstStyle/>
          <a:p>
            <a:pPr algn="l">
              <a:defRPr sz="2175" b="1">
                <a:solidFill>
                  <a:srgbClr val="91643C"/>
                </a:solidFill>
                <a:latin typeface="Arial"/>
                <a:ea typeface="Arial"/>
                <a:cs typeface="Arial"/>
              </a:defRPr>
            </a:pPr>
            <a:r>
              <a:rPr sz="2175" b="1">
                <a:solidFill>
                  <a:srgbClr val="91643C"/>
                </a:solidFill>
                <a:latin typeface="Arial"/>
                <a:ea typeface="Arial"/>
                <a:cs typeface="Arial"/>
              </a:rPr>
              <a:t>Припрема продаје</a:t>
            </a:r>
          </a:p>
        </p:txBody>
      </p:sp>
      <p:sp>
        <p:nvSpPr>
          <p:cNvPr id="7" name="body-0">
            <a:extLst>
              <a:ext uri="{FF2B5EF4-FFF2-40B4-BE49-F238E27FC236}">
                <a16:creationId xmlns:a16="http://schemas.microsoft.com/office/drawing/2014/main" id="{09F880AA-C1B4-4E03-9D2C-D873F2CA822E}"/>
              </a:ext>
            </a:extLst>
          </p:cNvPr>
          <p:cNvSpPr>
            <a:spLocks noGrp="1"/>
          </p:cNvSpPr>
          <p:nvPr/>
        </p:nvSpPr>
        <p:spPr>
          <a:xfrm>
            <a:off x="685800" y="3857625"/>
            <a:ext cx="4953000" cy="1695450"/>
          </a:xfrm>
          <a:prstGeom prst="rect">
            <a:avLst/>
          </a:prstGeom>
          <a:noFill/>
          <a:ln w="0">
            <a:noFill/>
            <a:prstDash val="solid"/>
          </a:ln>
        </p:spPr>
        <p:txBody>
          <a:bodyPr wrap="square" lIns="0" tIns="0" rIns="0" bIns="0" anchor="t">
            <a:noAutofit/>
          </a:bodyPr>
          <a:lstStyle/>
          <a:p>
            <a:pPr algn="l">
              <a:defRPr sz="2100" b="0">
                <a:solidFill>
                  <a:srgbClr val="142D43"/>
                </a:solidFill>
                <a:latin typeface="Arial"/>
                <a:ea typeface="Arial"/>
                <a:cs typeface="Arial"/>
              </a:defRPr>
            </a:pPr>
            <a:r>
              <a:rPr sz="2100" b="0" dirty="0" err="1">
                <a:solidFill>
                  <a:srgbClr val="142D43"/>
                </a:solidFill>
                <a:latin typeface="Arial"/>
                <a:ea typeface="Arial"/>
                <a:cs typeface="Arial"/>
              </a:rPr>
              <a:t>Конкурентност</a:t>
            </a:r>
            <a:r>
              <a:rPr sz="2100" b="0" dirty="0">
                <a:solidFill>
                  <a:srgbClr val="142D43"/>
                </a:solidFill>
                <a:latin typeface="Arial"/>
                <a:ea typeface="Arial"/>
                <a:cs typeface="Arial"/>
              </a:rPr>
              <a:t> и </a:t>
            </a:r>
            <a:r>
              <a:rPr sz="2100" b="0" dirty="0" err="1">
                <a:solidFill>
                  <a:srgbClr val="142D43"/>
                </a:solidFill>
                <a:latin typeface="Arial"/>
                <a:ea typeface="Arial"/>
                <a:cs typeface="Arial"/>
              </a:rPr>
              <a:t>транспарентност</a:t>
            </a:r>
            <a:r>
              <a:rPr sz="2100" b="0" dirty="0">
                <a:solidFill>
                  <a:srgbClr val="142D43"/>
                </a:solidFill>
                <a:latin typeface="Arial"/>
                <a:ea typeface="Arial"/>
                <a:cs typeface="Arial"/>
              </a:rPr>
              <a:t>.</a:t>
            </a:r>
          </a:p>
          <a:p>
            <a:pPr algn="l">
              <a:defRPr sz="2100" b="0">
                <a:solidFill>
                  <a:srgbClr val="142D43"/>
                </a:solidFill>
                <a:latin typeface="Arial"/>
                <a:ea typeface="Arial"/>
                <a:cs typeface="Arial"/>
              </a:defRPr>
            </a:pPr>
            <a:r>
              <a:rPr sz="2100" b="0" dirty="0" err="1">
                <a:solidFill>
                  <a:srgbClr val="142D43"/>
                </a:solidFill>
                <a:latin typeface="Arial"/>
                <a:ea typeface="Arial"/>
                <a:cs typeface="Arial"/>
              </a:rPr>
              <a:t>Једнак</a:t>
            </a:r>
            <a:r>
              <a:rPr sz="2100" b="0" dirty="0">
                <a:solidFill>
                  <a:srgbClr val="142D43"/>
                </a:solidFill>
                <a:latin typeface="Arial"/>
                <a:ea typeface="Arial"/>
                <a:cs typeface="Arial"/>
              </a:rPr>
              <a:t> </a:t>
            </a:r>
            <a:r>
              <a:rPr sz="2100" b="0" dirty="0" err="1">
                <a:solidFill>
                  <a:srgbClr val="142D43"/>
                </a:solidFill>
                <a:latin typeface="Arial"/>
                <a:ea typeface="Arial"/>
                <a:cs typeface="Arial"/>
              </a:rPr>
              <a:t>приступ</a:t>
            </a:r>
            <a:r>
              <a:rPr sz="2100" b="0" dirty="0">
                <a:solidFill>
                  <a:srgbClr val="142D43"/>
                </a:solidFill>
                <a:latin typeface="Arial"/>
                <a:ea typeface="Arial"/>
                <a:cs typeface="Arial"/>
              </a:rPr>
              <a:t> </a:t>
            </a:r>
            <a:r>
              <a:rPr sz="2100" b="0" dirty="0" err="1">
                <a:solidFill>
                  <a:srgbClr val="142D43"/>
                </a:solidFill>
                <a:latin typeface="Arial"/>
                <a:ea typeface="Arial"/>
                <a:cs typeface="Arial"/>
              </a:rPr>
              <a:t>информацијама</a:t>
            </a:r>
            <a:r>
              <a:rPr sz="2100" b="0" dirty="0">
                <a:solidFill>
                  <a:srgbClr val="142D43"/>
                </a:solidFill>
                <a:latin typeface="Arial"/>
                <a:ea typeface="Arial"/>
                <a:cs typeface="Arial"/>
              </a:rPr>
              <a:t> и </a:t>
            </a:r>
            <a:r>
              <a:rPr sz="2100" b="0" dirty="0" err="1">
                <a:solidFill>
                  <a:srgbClr val="142D43"/>
                </a:solidFill>
                <a:latin typeface="Arial"/>
                <a:ea typeface="Arial"/>
                <a:cs typeface="Arial"/>
              </a:rPr>
              <a:t>улога</a:t>
            </a:r>
            <a:r>
              <a:rPr sz="2100" b="0" dirty="0">
                <a:solidFill>
                  <a:srgbClr val="142D43"/>
                </a:solidFill>
                <a:latin typeface="Arial"/>
                <a:ea typeface="Arial"/>
                <a:cs typeface="Arial"/>
              </a:rPr>
              <a:t> </a:t>
            </a:r>
            <a:r>
              <a:rPr sz="2100" b="0" dirty="0" err="1">
                <a:solidFill>
                  <a:srgbClr val="142D43"/>
                </a:solidFill>
                <a:latin typeface="Arial"/>
                <a:ea typeface="Arial"/>
                <a:cs typeface="Arial"/>
              </a:rPr>
              <a:t>надзорника</a:t>
            </a:r>
            <a:r>
              <a:rPr sz="2100" b="0" dirty="0">
                <a:solidFill>
                  <a:srgbClr val="142D43"/>
                </a:solidFill>
                <a:latin typeface="Arial"/>
                <a:ea typeface="Arial"/>
                <a:cs typeface="Arial"/>
              </a:rPr>
              <a:t>.</a:t>
            </a:r>
          </a:p>
        </p:txBody>
      </p:sp>
      <p:sp>
        <p:nvSpPr>
          <p:cNvPr id="8" name="label-1">
            <a:extLst>
              <a:ext uri="{FF2B5EF4-FFF2-40B4-BE49-F238E27FC236}">
                <a16:creationId xmlns:a16="http://schemas.microsoft.com/office/drawing/2014/main" id="{6AFEEC44-AC9F-4EA9-BC39-6D154D53BD32}"/>
              </a:ext>
            </a:extLst>
          </p:cNvPr>
          <p:cNvSpPr>
            <a:spLocks noGrp="1"/>
          </p:cNvSpPr>
          <p:nvPr/>
        </p:nvSpPr>
        <p:spPr>
          <a:xfrm>
            <a:off x="6477000" y="3067050"/>
            <a:ext cx="4953000" cy="609600"/>
          </a:xfrm>
          <a:prstGeom prst="rect">
            <a:avLst/>
          </a:prstGeom>
          <a:noFill/>
          <a:ln w="0">
            <a:noFill/>
            <a:prstDash val="solid"/>
          </a:ln>
        </p:spPr>
        <p:txBody>
          <a:bodyPr wrap="square" lIns="0" tIns="0" rIns="0" bIns="0" anchor="t">
            <a:noAutofit/>
          </a:bodyPr>
          <a:lstStyle/>
          <a:p>
            <a:pPr algn="l">
              <a:defRPr sz="2175" b="1">
                <a:solidFill>
                  <a:srgbClr val="91643C"/>
                </a:solidFill>
                <a:latin typeface="Arial"/>
                <a:ea typeface="Arial"/>
                <a:cs typeface="Arial"/>
              </a:defRPr>
            </a:pPr>
            <a:r>
              <a:rPr sz="2175" b="1">
                <a:solidFill>
                  <a:srgbClr val="91643C"/>
                </a:solidFill>
                <a:latin typeface="Arial"/>
                <a:ea typeface="Arial"/>
                <a:cs typeface="Arial"/>
              </a:rPr>
              <a:t>Контрола спровођења</a:t>
            </a:r>
          </a:p>
        </p:txBody>
      </p:sp>
      <p:sp>
        <p:nvSpPr>
          <p:cNvPr id="9" name="body-1">
            <a:extLst>
              <a:ext uri="{FF2B5EF4-FFF2-40B4-BE49-F238E27FC236}">
                <a16:creationId xmlns:a16="http://schemas.microsoft.com/office/drawing/2014/main" id="{77610168-A3E1-4E1D-B5A7-EB6D88981AE9}"/>
              </a:ext>
            </a:extLst>
          </p:cNvPr>
          <p:cNvSpPr>
            <a:spLocks noGrp="1"/>
          </p:cNvSpPr>
          <p:nvPr/>
        </p:nvSpPr>
        <p:spPr>
          <a:xfrm>
            <a:off x="6477000" y="3857625"/>
            <a:ext cx="4953000" cy="1695450"/>
          </a:xfrm>
          <a:prstGeom prst="rect">
            <a:avLst/>
          </a:prstGeom>
          <a:noFill/>
          <a:ln w="0">
            <a:noFill/>
            <a:prstDash val="solid"/>
          </a:ln>
        </p:spPr>
        <p:txBody>
          <a:bodyPr wrap="square" lIns="0" tIns="0" rIns="0" bIns="0" anchor="t">
            <a:noAutofit/>
          </a:bodyPr>
          <a:lstStyle/>
          <a:p>
            <a:pPr algn="l">
              <a:defRPr sz="2100" b="0">
                <a:solidFill>
                  <a:srgbClr val="142D43"/>
                </a:solidFill>
                <a:latin typeface="Arial"/>
                <a:ea typeface="Arial"/>
                <a:cs typeface="Arial"/>
              </a:defRPr>
            </a:pPr>
            <a:r>
              <a:rPr sz="2100" b="0">
                <a:solidFill>
                  <a:srgbClr val="142D43"/>
                </a:solidFill>
                <a:latin typeface="Arial"/>
                <a:ea typeface="Arial"/>
                <a:cs typeface="Arial"/>
              </a:rPr>
              <a:t>Заштита интереса повјерилаца.</a:t>
            </a:r>
          </a:p>
          <a:p>
            <a:pPr algn="l">
              <a:defRPr sz="2100" b="0">
                <a:solidFill>
                  <a:srgbClr val="142D43"/>
                </a:solidFill>
                <a:latin typeface="Arial"/>
                <a:ea typeface="Arial"/>
                <a:cs typeface="Arial"/>
              </a:defRPr>
            </a:pPr>
            <a:r>
              <a:rPr sz="2100" b="0">
                <a:solidFill>
                  <a:srgbClr val="142D43"/>
                </a:solidFill>
                <a:latin typeface="Arial"/>
                <a:ea typeface="Arial"/>
                <a:cs typeface="Arial"/>
              </a:rPr>
              <a:t>Посебна контрола купаца повезаних са дужником.</a:t>
            </a:r>
          </a:p>
        </p:txBody>
      </p:sp>
      <p:sp>
        <p:nvSpPr>
          <p:cNvPr id="10" name="takeaway">
            <a:extLst>
              <a:ext uri="{FF2B5EF4-FFF2-40B4-BE49-F238E27FC236}">
                <a16:creationId xmlns:a16="http://schemas.microsoft.com/office/drawing/2014/main" id="{C28BDD8A-ACB4-4695-B55B-1B2C86639E6C}"/>
              </a:ext>
            </a:extLst>
          </p:cNvPr>
          <p:cNvSpPr>
            <a:spLocks noGrp="1"/>
          </p:cNvSpPr>
          <p:nvPr/>
        </p:nvSpPr>
        <p:spPr>
          <a:xfrm>
            <a:off x="685800" y="5772150"/>
            <a:ext cx="10820400" cy="457200"/>
          </a:xfrm>
          <a:prstGeom prst="rect">
            <a:avLst/>
          </a:prstGeom>
          <a:noFill/>
          <a:ln w="0">
            <a:noFill/>
            <a:prstDash val="solid"/>
          </a:ln>
        </p:spPr>
        <p:txBody>
          <a:bodyPr wrap="square" lIns="0" tIns="0" rIns="0" bIns="0" anchor="t">
            <a:noAutofit/>
          </a:bodyPr>
          <a:lstStyle/>
          <a:p>
            <a:pPr algn="l">
              <a:defRPr sz="1725" b="0">
                <a:solidFill>
                  <a:srgbClr val="536573"/>
                </a:solidFill>
                <a:latin typeface="Arial"/>
                <a:ea typeface="Arial"/>
                <a:cs typeface="Arial"/>
              </a:defRPr>
            </a:pPr>
            <a:r>
              <a:rPr sz="1725" b="0" dirty="0" err="1">
                <a:solidFill>
                  <a:srgbClr val="536573"/>
                </a:solidFill>
                <a:latin typeface="Arial"/>
                <a:ea typeface="Arial"/>
                <a:cs typeface="Arial"/>
              </a:rPr>
              <a:t>Директива</a:t>
            </a:r>
            <a:r>
              <a:rPr sz="1725" b="0" dirty="0">
                <a:solidFill>
                  <a:srgbClr val="536573"/>
                </a:solidFill>
                <a:latin typeface="Arial"/>
                <a:ea typeface="Arial"/>
                <a:cs typeface="Arial"/>
              </a:rPr>
              <a:t> (ЕУ) 2026/799. </a:t>
            </a:r>
          </a:p>
        </p:txBody>
      </p:sp>
    </p:spTree>
    <p:extLst>
      <p:ext uri="{BB962C8B-B14F-4D97-AF65-F5344CB8AC3E}">
        <p14:creationId xmlns:p14="http://schemas.microsoft.com/office/powerpoint/2010/main" val="49404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254635F-ACB6-4132-A094-F7080E529704}"/>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ФОТ а. д. Теслић</a:t>
            </a:r>
          </a:p>
        </p:txBody>
      </p:sp>
      <p:sp>
        <p:nvSpPr>
          <p:cNvPr id="3" name="page-number">
            <a:extLst>
              <a:ext uri="{FF2B5EF4-FFF2-40B4-BE49-F238E27FC236}">
                <a16:creationId xmlns:a16="http://schemas.microsoft.com/office/drawing/2014/main" id="{FEEE2C94-277E-47BD-BBFD-4EFBD259E175}"/>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12</a:t>
            </a:r>
          </a:p>
        </p:txBody>
      </p:sp>
      <p:sp>
        <p:nvSpPr>
          <p:cNvPr id="4" name="source-label">
            <a:extLst>
              <a:ext uri="{FF2B5EF4-FFF2-40B4-BE49-F238E27FC236}">
                <a16:creationId xmlns:a16="http://schemas.microsoft.com/office/drawing/2014/main" id="{48850F3F-789D-469D-9DC0-7506E41707FD}"/>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Извор: рад, одјељак 6.1. и документација наведена у фуснотама 19–20.</a:t>
            </a:r>
          </a:p>
        </p:txBody>
      </p:sp>
      <p:sp>
        <p:nvSpPr>
          <p:cNvPr id="5" name="price">
            <a:extLst>
              <a:ext uri="{FF2B5EF4-FFF2-40B4-BE49-F238E27FC236}">
                <a16:creationId xmlns:a16="http://schemas.microsoft.com/office/drawing/2014/main" id="{07C7F8A3-5752-4F00-9679-71DC8CD92095}"/>
              </a:ext>
            </a:extLst>
          </p:cNvPr>
          <p:cNvSpPr>
            <a:spLocks noGrp="1"/>
          </p:cNvSpPr>
          <p:nvPr/>
        </p:nvSpPr>
        <p:spPr>
          <a:xfrm>
            <a:off x="685800" y="1809750"/>
            <a:ext cx="5238750" cy="876300"/>
          </a:xfrm>
          <a:prstGeom prst="rect">
            <a:avLst/>
          </a:prstGeom>
          <a:noFill/>
          <a:ln w="0">
            <a:noFill/>
            <a:prstDash val="solid"/>
          </a:ln>
        </p:spPr>
        <p:txBody>
          <a:bodyPr wrap="square" lIns="0" tIns="0" rIns="0" bIns="0" anchor="t">
            <a:noAutofit/>
          </a:bodyPr>
          <a:lstStyle/>
          <a:p>
            <a:pPr algn="l">
              <a:defRPr sz="4800" b="1">
                <a:solidFill>
                  <a:srgbClr val="91643C"/>
                </a:solidFill>
                <a:latin typeface="Arial"/>
                <a:ea typeface="Arial"/>
                <a:cs typeface="Arial"/>
              </a:defRPr>
            </a:pPr>
            <a:r>
              <a:rPr sz="4800" b="1">
                <a:solidFill>
                  <a:srgbClr val="91643C"/>
                </a:solidFill>
                <a:latin typeface="Arial"/>
                <a:ea typeface="Arial"/>
                <a:cs typeface="Arial"/>
              </a:rPr>
              <a:t>675.000 КМ</a:t>
            </a:r>
          </a:p>
        </p:txBody>
      </p:sp>
      <p:sp>
        <p:nvSpPr>
          <p:cNvPr id="6" name="price-label">
            <a:extLst>
              <a:ext uri="{FF2B5EF4-FFF2-40B4-BE49-F238E27FC236}">
                <a16:creationId xmlns:a16="http://schemas.microsoft.com/office/drawing/2014/main" id="{5A3817FA-3342-4716-B34B-A950574DBE39}"/>
              </a:ext>
            </a:extLst>
          </p:cNvPr>
          <p:cNvSpPr>
            <a:spLocks noGrp="1"/>
          </p:cNvSpPr>
          <p:nvPr/>
        </p:nvSpPr>
        <p:spPr>
          <a:xfrm>
            <a:off x="685800" y="2762250"/>
            <a:ext cx="4762500" cy="361950"/>
          </a:xfrm>
          <a:prstGeom prst="rect">
            <a:avLst/>
          </a:prstGeom>
          <a:noFill/>
          <a:ln w="0">
            <a:noFill/>
            <a:prstDash val="solid"/>
          </a:ln>
        </p:spPr>
        <p:txBody>
          <a:bodyPr wrap="square" lIns="0" tIns="0" rIns="0" bIns="0" anchor="t">
            <a:noAutofit/>
          </a:bodyPr>
          <a:lstStyle/>
          <a:p>
            <a:pPr algn="l">
              <a:defRPr sz="1875" b="0">
                <a:solidFill>
                  <a:srgbClr val="536573"/>
                </a:solidFill>
                <a:latin typeface="Arial"/>
                <a:ea typeface="Arial"/>
                <a:cs typeface="Arial"/>
              </a:defRPr>
            </a:pPr>
            <a:r>
              <a:rPr sz="1875" b="0" dirty="0" err="1">
                <a:solidFill>
                  <a:srgbClr val="536573"/>
                </a:solidFill>
                <a:latin typeface="Arial"/>
                <a:ea typeface="Arial"/>
                <a:cs typeface="Arial"/>
              </a:rPr>
              <a:t>Купопродајна</a:t>
            </a:r>
            <a:r>
              <a:rPr sz="1875" b="0" dirty="0">
                <a:solidFill>
                  <a:srgbClr val="536573"/>
                </a:solidFill>
                <a:latin typeface="Arial"/>
                <a:ea typeface="Arial"/>
                <a:cs typeface="Arial"/>
              </a:rPr>
              <a:t> </a:t>
            </a:r>
            <a:r>
              <a:rPr sz="1875" b="0" dirty="0" err="1">
                <a:solidFill>
                  <a:srgbClr val="536573"/>
                </a:solidFill>
                <a:latin typeface="Arial"/>
                <a:ea typeface="Arial"/>
                <a:cs typeface="Arial"/>
              </a:rPr>
              <a:t>цијена</a:t>
            </a:r>
            <a:r>
              <a:rPr lang="sr-Cyrl-BA" sz="1875" b="0" dirty="0">
                <a:solidFill>
                  <a:srgbClr val="536573"/>
                </a:solidFill>
                <a:latin typeface="Arial"/>
                <a:ea typeface="Arial"/>
                <a:cs typeface="Arial"/>
              </a:rPr>
              <a:t> изнад процијењене</a:t>
            </a:r>
            <a:endParaRPr sz="1875" b="0" dirty="0">
              <a:solidFill>
                <a:srgbClr val="536573"/>
              </a:solidFill>
              <a:latin typeface="Arial"/>
              <a:ea typeface="Arial"/>
              <a:cs typeface="Arial"/>
            </a:endParaRPr>
          </a:p>
        </p:txBody>
      </p:sp>
      <p:sp>
        <p:nvSpPr>
          <p:cNvPr id="7" name="date">
            <a:extLst>
              <a:ext uri="{FF2B5EF4-FFF2-40B4-BE49-F238E27FC236}">
                <a16:creationId xmlns:a16="http://schemas.microsoft.com/office/drawing/2014/main" id="{50303185-E846-4D2E-9386-B1AF56470F4F}"/>
              </a:ext>
            </a:extLst>
          </p:cNvPr>
          <p:cNvSpPr>
            <a:spLocks noGrp="1"/>
          </p:cNvSpPr>
          <p:nvPr/>
        </p:nvSpPr>
        <p:spPr>
          <a:xfrm>
            <a:off x="685800" y="3467100"/>
            <a:ext cx="4857750" cy="990600"/>
          </a:xfrm>
          <a:prstGeom prst="rect">
            <a:avLst/>
          </a:prstGeom>
          <a:noFill/>
          <a:ln w="0">
            <a:noFill/>
            <a:prstDash val="solid"/>
          </a:ln>
        </p:spPr>
        <p:txBody>
          <a:bodyPr wrap="square" lIns="0" tIns="0" rIns="0" bIns="0" anchor="t">
            <a:noAutofit/>
          </a:bodyPr>
          <a:lstStyle/>
          <a:p>
            <a:pPr algn="l">
              <a:defRPr sz="2175" b="1">
                <a:solidFill>
                  <a:srgbClr val="142D43"/>
                </a:solidFill>
                <a:latin typeface="Arial"/>
                <a:ea typeface="Arial"/>
                <a:cs typeface="Arial"/>
              </a:defRPr>
            </a:pPr>
            <a:r>
              <a:rPr sz="2175" b="1" dirty="0" err="1">
                <a:solidFill>
                  <a:srgbClr val="142D43"/>
                </a:solidFill>
                <a:latin typeface="Arial"/>
                <a:ea typeface="Arial"/>
                <a:cs typeface="Arial"/>
              </a:rPr>
              <a:t>Уговор</a:t>
            </a:r>
            <a:r>
              <a:rPr sz="2175" b="1" dirty="0">
                <a:solidFill>
                  <a:srgbClr val="142D43"/>
                </a:solidFill>
                <a:latin typeface="Arial"/>
                <a:ea typeface="Arial"/>
                <a:cs typeface="Arial"/>
              </a:rPr>
              <a:t> о </a:t>
            </a:r>
            <a:r>
              <a:rPr sz="2175" b="1" dirty="0" err="1">
                <a:solidFill>
                  <a:srgbClr val="142D43"/>
                </a:solidFill>
                <a:latin typeface="Arial"/>
                <a:ea typeface="Arial"/>
                <a:cs typeface="Arial"/>
              </a:rPr>
              <a:t>продаји</a:t>
            </a:r>
            <a:endParaRPr sz="2175" b="1" dirty="0">
              <a:solidFill>
                <a:srgbClr val="142D43"/>
              </a:solidFill>
              <a:latin typeface="Arial"/>
              <a:ea typeface="Arial"/>
              <a:cs typeface="Arial"/>
            </a:endParaRPr>
          </a:p>
          <a:p>
            <a:pPr algn="l">
              <a:defRPr sz="2175" b="1">
                <a:solidFill>
                  <a:srgbClr val="142D43"/>
                </a:solidFill>
                <a:latin typeface="Arial"/>
                <a:ea typeface="Arial"/>
                <a:cs typeface="Arial"/>
              </a:defRPr>
            </a:pPr>
            <a:r>
              <a:rPr sz="2175" b="1" dirty="0">
                <a:solidFill>
                  <a:srgbClr val="142D43"/>
                </a:solidFill>
                <a:latin typeface="Arial"/>
                <a:ea typeface="Arial"/>
                <a:cs typeface="Arial"/>
              </a:rPr>
              <a:t>24. 3. 2022.</a:t>
            </a:r>
          </a:p>
        </p:txBody>
      </p:sp>
      <p:sp>
        <p:nvSpPr>
          <p:cNvPr id="8" name="timing">
            <a:extLst>
              <a:ext uri="{FF2B5EF4-FFF2-40B4-BE49-F238E27FC236}">
                <a16:creationId xmlns:a16="http://schemas.microsoft.com/office/drawing/2014/main" id="{A34777CC-673D-4143-83F3-4F3B05979E6F}"/>
              </a:ext>
            </a:extLst>
          </p:cNvPr>
          <p:cNvSpPr>
            <a:spLocks noGrp="1"/>
          </p:cNvSpPr>
          <p:nvPr/>
        </p:nvSpPr>
        <p:spPr>
          <a:xfrm>
            <a:off x="685800" y="4772025"/>
            <a:ext cx="4857750" cy="1143000"/>
          </a:xfrm>
          <a:prstGeom prst="rect">
            <a:avLst/>
          </a:prstGeom>
          <a:noFill/>
          <a:ln w="0">
            <a:noFill/>
            <a:prstDash val="solid"/>
          </a:ln>
        </p:spPr>
        <p:txBody>
          <a:bodyPr wrap="square" lIns="0" tIns="0" rIns="0" bIns="0" anchor="t">
            <a:noAutofit/>
          </a:bodyPr>
          <a:lstStyle/>
          <a:p>
            <a:pPr algn="l">
              <a:defRPr sz="2025" b="0">
                <a:solidFill>
                  <a:srgbClr val="536573"/>
                </a:solidFill>
                <a:latin typeface="Arial"/>
                <a:ea typeface="Arial"/>
                <a:cs typeface="Arial"/>
              </a:defRPr>
            </a:pPr>
            <a:r>
              <a:rPr sz="2025" b="0" dirty="0">
                <a:solidFill>
                  <a:srgbClr val="536573"/>
                </a:solidFill>
                <a:latin typeface="Arial"/>
                <a:ea typeface="Arial"/>
                <a:cs typeface="Arial"/>
              </a:rPr>
              <a:t>890 </a:t>
            </a:r>
            <a:r>
              <a:rPr sz="2025" b="0" dirty="0" err="1">
                <a:solidFill>
                  <a:srgbClr val="536573"/>
                </a:solidFill>
                <a:latin typeface="Arial"/>
                <a:ea typeface="Arial"/>
                <a:cs typeface="Arial"/>
              </a:rPr>
              <a:t>дана</a:t>
            </a:r>
            <a:r>
              <a:rPr sz="2025" b="0" dirty="0">
                <a:solidFill>
                  <a:srgbClr val="536573"/>
                </a:solidFill>
                <a:latin typeface="Arial"/>
                <a:ea typeface="Arial"/>
                <a:cs typeface="Arial"/>
              </a:rPr>
              <a:t> </a:t>
            </a:r>
            <a:r>
              <a:rPr sz="2025" b="0" dirty="0" err="1">
                <a:solidFill>
                  <a:srgbClr val="536573"/>
                </a:solidFill>
                <a:latin typeface="Arial"/>
                <a:ea typeface="Arial"/>
                <a:cs typeface="Arial"/>
              </a:rPr>
              <a:t>од</a:t>
            </a:r>
            <a:r>
              <a:rPr sz="2025" b="0" dirty="0">
                <a:solidFill>
                  <a:srgbClr val="536573"/>
                </a:solidFill>
                <a:latin typeface="Arial"/>
                <a:ea typeface="Arial"/>
                <a:cs typeface="Arial"/>
              </a:rPr>
              <a:t> </a:t>
            </a:r>
            <a:r>
              <a:rPr sz="2025" b="0" dirty="0" err="1">
                <a:solidFill>
                  <a:srgbClr val="536573"/>
                </a:solidFill>
                <a:latin typeface="Arial"/>
                <a:ea typeface="Arial"/>
                <a:cs typeface="Arial"/>
              </a:rPr>
              <a:t>отварања</a:t>
            </a:r>
            <a:r>
              <a:rPr sz="2025" b="0" dirty="0">
                <a:solidFill>
                  <a:srgbClr val="536573"/>
                </a:solidFill>
                <a:latin typeface="Arial"/>
                <a:ea typeface="Arial"/>
                <a:cs typeface="Arial"/>
              </a:rPr>
              <a:t> </a:t>
            </a:r>
            <a:r>
              <a:rPr sz="2025" b="0" dirty="0" err="1">
                <a:solidFill>
                  <a:srgbClr val="536573"/>
                </a:solidFill>
                <a:latin typeface="Arial"/>
                <a:ea typeface="Arial"/>
                <a:cs typeface="Arial"/>
              </a:rPr>
              <a:t>стечаја</a:t>
            </a:r>
            <a:endParaRPr sz="2025" b="0" dirty="0">
              <a:solidFill>
                <a:srgbClr val="536573"/>
              </a:solidFill>
              <a:latin typeface="Arial"/>
              <a:ea typeface="Arial"/>
              <a:cs typeface="Arial"/>
            </a:endParaRPr>
          </a:p>
          <a:p>
            <a:pPr algn="l">
              <a:defRPr sz="2025" b="0">
                <a:solidFill>
                  <a:srgbClr val="536573"/>
                </a:solidFill>
                <a:latin typeface="Arial"/>
                <a:ea typeface="Arial"/>
                <a:cs typeface="Arial"/>
              </a:defRPr>
            </a:pPr>
            <a:r>
              <a:rPr sz="2025" b="0" dirty="0" err="1">
                <a:solidFill>
                  <a:srgbClr val="536573"/>
                </a:solidFill>
                <a:latin typeface="Arial"/>
                <a:ea typeface="Arial"/>
                <a:cs typeface="Arial"/>
              </a:rPr>
              <a:t>до</a:t>
            </a:r>
            <a:r>
              <a:rPr sz="2025" b="0" dirty="0">
                <a:solidFill>
                  <a:srgbClr val="536573"/>
                </a:solidFill>
                <a:latin typeface="Arial"/>
                <a:ea typeface="Arial"/>
                <a:cs typeface="Arial"/>
              </a:rPr>
              <a:t> </a:t>
            </a:r>
            <a:r>
              <a:rPr sz="2025" b="0" dirty="0" err="1">
                <a:solidFill>
                  <a:srgbClr val="536573"/>
                </a:solidFill>
                <a:latin typeface="Arial"/>
                <a:ea typeface="Arial"/>
                <a:cs typeface="Arial"/>
              </a:rPr>
              <a:t>уговора</a:t>
            </a:r>
            <a:r>
              <a:rPr sz="2025" b="0" dirty="0">
                <a:solidFill>
                  <a:srgbClr val="536573"/>
                </a:solidFill>
                <a:latin typeface="Arial"/>
                <a:ea typeface="Arial"/>
                <a:cs typeface="Arial"/>
              </a:rPr>
              <a:t> о </a:t>
            </a:r>
            <a:r>
              <a:rPr sz="2025" b="0" dirty="0" err="1">
                <a:solidFill>
                  <a:srgbClr val="536573"/>
                </a:solidFill>
                <a:latin typeface="Arial"/>
                <a:ea typeface="Arial"/>
                <a:cs typeface="Arial"/>
              </a:rPr>
              <a:t>продаји</a:t>
            </a:r>
            <a:r>
              <a:rPr lang="sr-Cyrl-BA" sz="2025" b="0" dirty="0">
                <a:solidFill>
                  <a:srgbClr val="536573"/>
                </a:solidFill>
                <a:latin typeface="Arial"/>
                <a:ea typeface="Arial"/>
                <a:cs typeface="Arial"/>
              </a:rPr>
              <a:t> (за вријеме </a:t>
            </a:r>
            <a:r>
              <a:rPr lang="en-US" sz="2025" b="0" i="1" dirty="0">
                <a:solidFill>
                  <a:srgbClr val="536573"/>
                </a:solidFill>
                <a:latin typeface="Arial"/>
                <a:ea typeface="Arial"/>
                <a:cs typeface="Arial"/>
              </a:rPr>
              <a:t>COVID-19</a:t>
            </a:r>
            <a:r>
              <a:rPr lang="en-US" sz="2025" b="0" dirty="0">
                <a:solidFill>
                  <a:srgbClr val="536573"/>
                </a:solidFill>
                <a:latin typeface="Arial"/>
                <a:ea typeface="Arial"/>
                <a:cs typeface="Arial"/>
              </a:rPr>
              <a:t> </a:t>
            </a:r>
            <a:r>
              <a:rPr lang="sr-Cyrl-BA" sz="2025" b="0" dirty="0">
                <a:solidFill>
                  <a:srgbClr val="536573"/>
                </a:solidFill>
                <a:latin typeface="Arial"/>
                <a:ea typeface="Arial"/>
                <a:cs typeface="Arial"/>
              </a:rPr>
              <a:t>)</a:t>
            </a:r>
            <a:endParaRPr sz="2025" b="0" dirty="0">
              <a:solidFill>
                <a:srgbClr val="536573"/>
              </a:solidFill>
              <a:latin typeface="Arial"/>
              <a:ea typeface="Arial"/>
              <a:cs typeface="Arial"/>
            </a:endParaRPr>
          </a:p>
        </p:txBody>
      </p:sp>
      <p:sp>
        <p:nvSpPr>
          <p:cNvPr id="9" name="case-label-0">
            <a:extLst>
              <a:ext uri="{FF2B5EF4-FFF2-40B4-BE49-F238E27FC236}">
                <a16:creationId xmlns:a16="http://schemas.microsoft.com/office/drawing/2014/main" id="{8A8F463A-EC38-42DF-9FE1-F38CE91D35D1}"/>
              </a:ext>
            </a:extLst>
          </p:cNvPr>
          <p:cNvSpPr>
            <a:spLocks noGrp="1"/>
          </p:cNvSpPr>
          <p:nvPr/>
        </p:nvSpPr>
        <p:spPr>
          <a:xfrm>
            <a:off x="6477000" y="1876425"/>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a:solidFill>
                  <a:srgbClr val="142D43"/>
                </a:solidFill>
                <a:latin typeface="Arial"/>
                <a:ea typeface="Arial"/>
                <a:cs typeface="Arial"/>
              </a:rPr>
              <a:t>Имовинскоправни ризик</a:t>
            </a:r>
          </a:p>
        </p:txBody>
      </p:sp>
      <p:sp>
        <p:nvSpPr>
          <p:cNvPr id="10" name="case-body-0">
            <a:extLst>
              <a:ext uri="{FF2B5EF4-FFF2-40B4-BE49-F238E27FC236}">
                <a16:creationId xmlns:a16="http://schemas.microsoft.com/office/drawing/2014/main" id="{08FA4FB8-77E7-472F-B573-86C8CEB5141B}"/>
              </a:ext>
            </a:extLst>
          </p:cNvPr>
          <p:cNvSpPr>
            <a:spLocks noGrp="1"/>
          </p:cNvSpPr>
          <p:nvPr/>
        </p:nvSpPr>
        <p:spPr>
          <a:xfrm>
            <a:off x="6477000" y="2333625"/>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Купац</a:t>
            </a:r>
            <a:r>
              <a:rPr sz="1950" b="0" dirty="0">
                <a:solidFill>
                  <a:srgbClr val="536573"/>
                </a:solidFill>
                <a:latin typeface="Arial"/>
                <a:ea typeface="Arial"/>
                <a:cs typeface="Arial"/>
              </a:rPr>
              <a:t> </a:t>
            </a:r>
            <a:r>
              <a:rPr lang="sr-Cyrl-BA" sz="1950" b="0" dirty="0">
                <a:solidFill>
                  <a:srgbClr val="536573"/>
                </a:solidFill>
                <a:latin typeface="Arial"/>
                <a:ea typeface="Arial"/>
                <a:cs typeface="Arial"/>
              </a:rPr>
              <a:t>преузео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трошкове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претварања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права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коришћења</a:t>
            </a:r>
            <a:r>
              <a:rPr sz="1950" b="0" dirty="0">
                <a:solidFill>
                  <a:srgbClr val="536573"/>
                </a:solidFill>
                <a:latin typeface="Arial"/>
                <a:ea typeface="Arial"/>
                <a:cs typeface="Arial"/>
              </a:rPr>
              <a:t> у </a:t>
            </a:r>
            <a:r>
              <a:rPr sz="1950" b="0" dirty="0" err="1">
                <a:solidFill>
                  <a:srgbClr val="536573"/>
                </a:solidFill>
                <a:latin typeface="Arial"/>
                <a:ea typeface="Arial"/>
                <a:cs typeface="Arial"/>
              </a:rPr>
              <a:t>својину</a:t>
            </a:r>
            <a:r>
              <a:rPr lang="sr-Cyrl-BA" sz="1950" dirty="0">
                <a:solidFill>
                  <a:srgbClr val="536573"/>
                </a:solidFill>
                <a:latin typeface="Arial"/>
                <a:ea typeface="Arial"/>
                <a:cs typeface="Arial"/>
              </a:rPr>
              <a:t> након продаје</a:t>
            </a:r>
            <a:endParaRPr sz="1950" b="0" dirty="0">
              <a:solidFill>
                <a:srgbClr val="536573"/>
              </a:solidFill>
              <a:latin typeface="Arial"/>
              <a:ea typeface="Arial"/>
              <a:cs typeface="Arial"/>
            </a:endParaRPr>
          </a:p>
        </p:txBody>
      </p:sp>
      <p:sp>
        <p:nvSpPr>
          <p:cNvPr id="11" name="case-label-1">
            <a:extLst>
              <a:ext uri="{FF2B5EF4-FFF2-40B4-BE49-F238E27FC236}">
                <a16:creationId xmlns:a16="http://schemas.microsoft.com/office/drawing/2014/main" id="{2C76750B-CDFA-4E83-8D48-D76FFFC4A429}"/>
              </a:ext>
            </a:extLst>
          </p:cNvPr>
          <p:cNvSpPr>
            <a:spLocks noGrp="1"/>
          </p:cNvSpPr>
          <p:nvPr/>
        </p:nvSpPr>
        <p:spPr>
          <a:xfrm>
            <a:off x="6477000" y="3181350"/>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a:solidFill>
                  <a:srgbClr val="142D43"/>
                </a:solidFill>
                <a:latin typeface="Arial"/>
                <a:ea typeface="Arial"/>
                <a:cs typeface="Arial"/>
              </a:rPr>
              <a:t>Пословна активност</a:t>
            </a:r>
          </a:p>
        </p:txBody>
      </p:sp>
      <p:sp>
        <p:nvSpPr>
          <p:cNvPr id="12" name="case-body-1">
            <a:extLst>
              <a:ext uri="{FF2B5EF4-FFF2-40B4-BE49-F238E27FC236}">
                <a16:creationId xmlns:a16="http://schemas.microsoft.com/office/drawing/2014/main" id="{B0CE67CA-0B2C-451F-8254-149A494EB74E}"/>
              </a:ext>
            </a:extLst>
          </p:cNvPr>
          <p:cNvSpPr>
            <a:spLocks noGrp="1"/>
          </p:cNvSpPr>
          <p:nvPr/>
        </p:nvSpPr>
        <p:spPr>
          <a:xfrm>
            <a:off x="6477000" y="3638550"/>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lang="sr-Cyrl-BA" sz="1950" b="0" dirty="0">
                <a:solidFill>
                  <a:srgbClr val="536573"/>
                </a:solidFill>
                <a:latin typeface="Arial"/>
                <a:ea typeface="Arial"/>
                <a:cs typeface="Arial"/>
              </a:rPr>
              <a:t>Извршена значајна улагања у адаптацију </a:t>
            </a:r>
            <a:r>
              <a:rPr sz="1950" b="0" dirty="0" err="1">
                <a:solidFill>
                  <a:srgbClr val="536573"/>
                </a:solidFill>
                <a:latin typeface="Arial"/>
                <a:ea typeface="Arial"/>
                <a:cs typeface="Arial"/>
              </a:rPr>
              <a:t>објеката</a:t>
            </a:r>
            <a:r>
              <a:rPr sz="1950" b="0" dirty="0">
                <a:solidFill>
                  <a:srgbClr val="536573"/>
                </a:solidFill>
                <a:latin typeface="Arial"/>
                <a:ea typeface="Arial"/>
                <a:cs typeface="Arial"/>
              </a:rPr>
              <a:t> и </a:t>
            </a:r>
            <a:r>
              <a:rPr sz="1950" b="0" dirty="0" err="1">
                <a:solidFill>
                  <a:srgbClr val="536573"/>
                </a:solidFill>
                <a:latin typeface="Arial"/>
                <a:ea typeface="Arial"/>
                <a:cs typeface="Arial"/>
              </a:rPr>
              <a:t>наставак</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пословања</a:t>
            </a:r>
            <a:r>
              <a:rPr sz="1950" b="0" dirty="0">
                <a:solidFill>
                  <a:srgbClr val="536573"/>
                </a:solidFill>
                <a:latin typeface="Arial"/>
                <a:ea typeface="Arial"/>
                <a:cs typeface="Arial"/>
              </a:rPr>
              <a:t>.</a:t>
            </a:r>
          </a:p>
        </p:txBody>
      </p:sp>
      <p:sp>
        <p:nvSpPr>
          <p:cNvPr id="13" name="case-label-2">
            <a:extLst>
              <a:ext uri="{FF2B5EF4-FFF2-40B4-BE49-F238E27FC236}">
                <a16:creationId xmlns:a16="http://schemas.microsoft.com/office/drawing/2014/main" id="{D9DF5107-A715-498A-B386-1384F28C3639}"/>
              </a:ext>
            </a:extLst>
          </p:cNvPr>
          <p:cNvSpPr>
            <a:spLocks noGrp="1"/>
          </p:cNvSpPr>
          <p:nvPr/>
        </p:nvSpPr>
        <p:spPr>
          <a:xfrm>
            <a:off x="6477000" y="4486275"/>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dirty="0" err="1">
                <a:solidFill>
                  <a:srgbClr val="142D43"/>
                </a:solidFill>
                <a:latin typeface="Arial"/>
                <a:ea typeface="Arial"/>
                <a:cs typeface="Arial"/>
              </a:rPr>
              <a:t>Граница</a:t>
            </a:r>
            <a:r>
              <a:rPr sz="2100" b="1" dirty="0">
                <a:solidFill>
                  <a:srgbClr val="142D43"/>
                </a:solidFill>
                <a:latin typeface="Arial"/>
                <a:ea typeface="Arial"/>
                <a:cs typeface="Arial"/>
              </a:rPr>
              <a:t> </a:t>
            </a:r>
            <a:r>
              <a:rPr sz="2100" b="1" dirty="0" err="1">
                <a:solidFill>
                  <a:srgbClr val="142D43"/>
                </a:solidFill>
                <a:latin typeface="Arial"/>
                <a:ea typeface="Arial"/>
                <a:cs typeface="Arial"/>
              </a:rPr>
              <a:t>резултата</a:t>
            </a:r>
            <a:endParaRPr sz="2100" b="1" dirty="0">
              <a:solidFill>
                <a:srgbClr val="142D43"/>
              </a:solidFill>
              <a:latin typeface="Arial"/>
              <a:ea typeface="Arial"/>
              <a:cs typeface="Arial"/>
            </a:endParaRPr>
          </a:p>
        </p:txBody>
      </p:sp>
      <p:sp>
        <p:nvSpPr>
          <p:cNvPr id="14" name="case-body-2">
            <a:extLst>
              <a:ext uri="{FF2B5EF4-FFF2-40B4-BE49-F238E27FC236}">
                <a16:creationId xmlns:a16="http://schemas.microsoft.com/office/drawing/2014/main" id="{9EE25B0D-D6E0-4841-9436-7D792F32F2B5}"/>
              </a:ext>
            </a:extLst>
          </p:cNvPr>
          <p:cNvSpPr>
            <a:spLocks noGrp="1"/>
          </p:cNvSpPr>
          <p:nvPr/>
        </p:nvSpPr>
        <p:spPr>
          <a:xfrm>
            <a:off x="6477000" y="4943475"/>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err="1">
                <a:solidFill>
                  <a:srgbClr val="536573"/>
                </a:solidFill>
                <a:latin typeface="Arial"/>
                <a:ea typeface="Arial"/>
                <a:cs typeface="Arial"/>
              </a:rPr>
              <a:t>Предложено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дјелимично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намирење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Вриједност</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није</a:t>
            </a:r>
            <a:r>
              <a:rPr sz="1950" b="0" dirty="0">
                <a:solidFill>
                  <a:srgbClr val="536573"/>
                </a:solidFill>
                <a:latin typeface="Arial"/>
                <a:ea typeface="Arial"/>
                <a:cs typeface="Arial"/>
              </a:rPr>
              <a:t> </a:t>
            </a:r>
            <a:r>
              <a:rPr lang="sr-Cyrl-BA" sz="1950" b="0" dirty="0">
                <a:solidFill>
                  <a:srgbClr val="536573"/>
                </a:solidFill>
                <a:latin typeface="Arial"/>
                <a:ea typeface="Arial"/>
                <a:cs typeface="Arial"/>
              </a:rPr>
              <a:t>била </a:t>
            </a:r>
            <a:r>
              <a:rPr sz="1950" b="0" dirty="0" err="1">
                <a:solidFill>
                  <a:srgbClr val="536573"/>
                </a:solidFill>
                <a:latin typeface="Arial"/>
                <a:ea typeface="Arial"/>
                <a:cs typeface="Arial"/>
              </a:rPr>
              <a:t>довољна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за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све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повјериоце</a:t>
            </a:r>
            <a:r>
              <a:rPr sz="1950" b="0" dirty="0">
                <a:solidFill>
                  <a:srgbClr val="536573"/>
                </a:solidFill>
                <a:latin typeface="Arial"/>
                <a:ea typeface="Arial"/>
                <a:cs typeface="Arial"/>
              </a:rPr>
              <a:t>.</a:t>
            </a:r>
            <a:r>
              <a:rPr lang="sr-Cyrl-BA" sz="1950" b="0" dirty="0">
                <a:solidFill>
                  <a:srgbClr val="536573"/>
                </a:solidFill>
                <a:latin typeface="Arial"/>
                <a:ea typeface="Arial"/>
                <a:cs typeface="Arial"/>
              </a:rPr>
              <a:t> Међутим, у случају продаје за 1/2 или 1/3, намирење би било значајно ниже.</a:t>
            </a:r>
            <a:endParaRPr sz="1950" b="0" dirty="0">
              <a:solidFill>
                <a:srgbClr val="536573"/>
              </a:solidFill>
              <a:latin typeface="Arial"/>
              <a:ea typeface="Arial"/>
              <a:cs typeface="Arial"/>
            </a:endParaRPr>
          </a:p>
        </p:txBody>
      </p:sp>
    </p:spTree>
    <p:extLst>
      <p:ext uri="{BB962C8B-B14F-4D97-AF65-F5344CB8AC3E}">
        <p14:creationId xmlns:p14="http://schemas.microsoft.com/office/powerpoint/2010/main" val="1351378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1D8E437-8FF7-4885-8908-710D64889016}"/>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a:solidFill>
                  <a:srgbClr val="142D43"/>
                </a:solidFill>
                <a:latin typeface="Arial"/>
                <a:ea typeface="Arial"/>
                <a:cs typeface="Arial"/>
              </a:rPr>
              <a:t>ИНТЕР-МЕТ а. д. Добој</a:t>
            </a:r>
          </a:p>
        </p:txBody>
      </p:sp>
      <p:sp>
        <p:nvSpPr>
          <p:cNvPr id="3" name="page-number">
            <a:extLst>
              <a:ext uri="{FF2B5EF4-FFF2-40B4-BE49-F238E27FC236}">
                <a16:creationId xmlns:a16="http://schemas.microsoft.com/office/drawing/2014/main" id="{8F5F6CE0-928E-4053-B0B9-8A7AB0B50554}"/>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13</a:t>
            </a:r>
          </a:p>
        </p:txBody>
      </p:sp>
      <p:sp>
        <p:nvSpPr>
          <p:cNvPr id="4" name="source-label">
            <a:extLst>
              <a:ext uri="{FF2B5EF4-FFF2-40B4-BE49-F238E27FC236}">
                <a16:creationId xmlns:a16="http://schemas.microsoft.com/office/drawing/2014/main" id="{C0B48A9A-B864-4469-A49A-A41FE7D07D83}"/>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Извор: рад, одјељак 6.2. и документација наведена у фуснотама 21–23.</a:t>
            </a:r>
          </a:p>
        </p:txBody>
      </p:sp>
      <p:sp>
        <p:nvSpPr>
          <p:cNvPr id="5" name="price">
            <a:extLst>
              <a:ext uri="{FF2B5EF4-FFF2-40B4-BE49-F238E27FC236}">
                <a16:creationId xmlns:a16="http://schemas.microsoft.com/office/drawing/2014/main" id="{12DDF3DA-AB50-4501-B10E-553ED3DE9A03}"/>
              </a:ext>
            </a:extLst>
          </p:cNvPr>
          <p:cNvSpPr>
            <a:spLocks noGrp="1"/>
          </p:cNvSpPr>
          <p:nvPr/>
        </p:nvSpPr>
        <p:spPr>
          <a:xfrm>
            <a:off x="685800" y="1809750"/>
            <a:ext cx="5238750" cy="876300"/>
          </a:xfrm>
          <a:prstGeom prst="rect">
            <a:avLst/>
          </a:prstGeom>
          <a:noFill/>
          <a:ln w="0">
            <a:noFill/>
            <a:prstDash val="solid"/>
          </a:ln>
        </p:spPr>
        <p:txBody>
          <a:bodyPr wrap="square" lIns="0" tIns="0" rIns="0" bIns="0" anchor="t">
            <a:noAutofit/>
          </a:bodyPr>
          <a:lstStyle/>
          <a:p>
            <a:pPr algn="l">
              <a:defRPr sz="4800" b="1">
                <a:solidFill>
                  <a:srgbClr val="91643C"/>
                </a:solidFill>
                <a:latin typeface="Arial"/>
                <a:ea typeface="Arial"/>
                <a:cs typeface="Arial"/>
              </a:defRPr>
            </a:pPr>
            <a:r>
              <a:rPr sz="4800" b="1">
                <a:solidFill>
                  <a:srgbClr val="91643C"/>
                </a:solidFill>
                <a:latin typeface="Arial"/>
                <a:ea typeface="Arial"/>
                <a:cs typeface="Arial"/>
              </a:rPr>
              <a:t>507.000 КМ</a:t>
            </a:r>
          </a:p>
        </p:txBody>
      </p:sp>
      <p:sp>
        <p:nvSpPr>
          <p:cNvPr id="6" name="price-label">
            <a:extLst>
              <a:ext uri="{FF2B5EF4-FFF2-40B4-BE49-F238E27FC236}">
                <a16:creationId xmlns:a16="http://schemas.microsoft.com/office/drawing/2014/main" id="{82D52EDC-B309-4CFE-A45C-8245EA931AFD}"/>
              </a:ext>
            </a:extLst>
          </p:cNvPr>
          <p:cNvSpPr>
            <a:spLocks noGrp="1"/>
          </p:cNvSpPr>
          <p:nvPr/>
        </p:nvSpPr>
        <p:spPr>
          <a:xfrm>
            <a:off x="685800" y="2762250"/>
            <a:ext cx="4762500" cy="361950"/>
          </a:xfrm>
          <a:prstGeom prst="rect">
            <a:avLst/>
          </a:prstGeom>
          <a:noFill/>
          <a:ln w="0">
            <a:noFill/>
            <a:prstDash val="solid"/>
          </a:ln>
        </p:spPr>
        <p:txBody>
          <a:bodyPr wrap="square" lIns="0" tIns="0" rIns="0" bIns="0" anchor="t">
            <a:noAutofit/>
          </a:bodyPr>
          <a:lstStyle/>
          <a:p>
            <a:pPr algn="l">
              <a:defRPr sz="1875" b="0">
                <a:solidFill>
                  <a:srgbClr val="536573"/>
                </a:solidFill>
                <a:latin typeface="Arial"/>
                <a:ea typeface="Arial"/>
                <a:cs typeface="Arial"/>
              </a:defRPr>
            </a:pPr>
            <a:r>
              <a:rPr sz="1875" b="0" dirty="0" err="1">
                <a:solidFill>
                  <a:srgbClr val="536573"/>
                </a:solidFill>
                <a:latin typeface="Arial"/>
                <a:ea typeface="Arial"/>
                <a:cs typeface="Arial"/>
              </a:rPr>
              <a:t>Купопродајна</a:t>
            </a:r>
            <a:r>
              <a:rPr sz="1875" b="0" dirty="0">
                <a:solidFill>
                  <a:srgbClr val="536573"/>
                </a:solidFill>
                <a:latin typeface="Arial"/>
                <a:ea typeface="Arial"/>
                <a:cs typeface="Arial"/>
              </a:rPr>
              <a:t> </a:t>
            </a:r>
            <a:r>
              <a:rPr sz="1875" b="0" dirty="0" err="1">
                <a:solidFill>
                  <a:srgbClr val="536573"/>
                </a:solidFill>
                <a:latin typeface="Arial"/>
                <a:ea typeface="Arial"/>
                <a:cs typeface="Arial"/>
              </a:rPr>
              <a:t>цијена</a:t>
            </a:r>
            <a:r>
              <a:rPr lang="sr-Cyrl-BA" sz="1875" b="0" dirty="0">
                <a:solidFill>
                  <a:srgbClr val="536573"/>
                </a:solidFill>
                <a:latin typeface="Arial"/>
                <a:ea typeface="Arial"/>
                <a:cs typeface="Arial"/>
              </a:rPr>
              <a:t> изнад процијењене</a:t>
            </a:r>
            <a:endParaRPr sz="1875" b="0" dirty="0">
              <a:solidFill>
                <a:srgbClr val="536573"/>
              </a:solidFill>
              <a:latin typeface="Arial"/>
              <a:ea typeface="Arial"/>
              <a:cs typeface="Arial"/>
            </a:endParaRPr>
          </a:p>
        </p:txBody>
      </p:sp>
      <p:sp>
        <p:nvSpPr>
          <p:cNvPr id="8" name="timing">
            <a:extLst>
              <a:ext uri="{FF2B5EF4-FFF2-40B4-BE49-F238E27FC236}">
                <a16:creationId xmlns:a16="http://schemas.microsoft.com/office/drawing/2014/main" id="{14244F63-5464-4CD0-9FCC-CFD67A7B9B88}"/>
              </a:ext>
            </a:extLst>
          </p:cNvPr>
          <p:cNvSpPr>
            <a:spLocks noGrp="1"/>
          </p:cNvSpPr>
          <p:nvPr/>
        </p:nvSpPr>
        <p:spPr>
          <a:xfrm>
            <a:off x="685800" y="3371850"/>
            <a:ext cx="4857750" cy="1143000"/>
          </a:xfrm>
          <a:prstGeom prst="rect">
            <a:avLst/>
          </a:prstGeom>
          <a:noFill/>
          <a:ln w="0">
            <a:noFill/>
            <a:prstDash val="solid"/>
          </a:ln>
        </p:spPr>
        <p:txBody>
          <a:bodyPr wrap="square" lIns="0" tIns="0" rIns="0" bIns="0" anchor="t">
            <a:noAutofit/>
          </a:bodyPr>
          <a:lstStyle/>
          <a:p>
            <a:pPr algn="l">
              <a:defRPr sz="2025" b="0">
                <a:solidFill>
                  <a:srgbClr val="536573"/>
                </a:solidFill>
                <a:latin typeface="Arial"/>
                <a:ea typeface="Arial"/>
                <a:cs typeface="Arial"/>
              </a:defRPr>
            </a:pPr>
            <a:r>
              <a:rPr sz="2025" b="0" dirty="0">
                <a:solidFill>
                  <a:srgbClr val="536573"/>
                </a:solidFill>
                <a:latin typeface="Arial"/>
                <a:ea typeface="Arial"/>
                <a:cs typeface="Arial"/>
              </a:rPr>
              <a:t>2.183 </a:t>
            </a:r>
            <a:r>
              <a:rPr sz="2025" b="0" dirty="0" err="1">
                <a:solidFill>
                  <a:srgbClr val="536573"/>
                </a:solidFill>
                <a:latin typeface="Arial"/>
                <a:ea typeface="Arial"/>
                <a:cs typeface="Arial"/>
              </a:rPr>
              <a:t>дана</a:t>
            </a:r>
            <a:r>
              <a:rPr sz="2025" b="0" dirty="0">
                <a:solidFill>
                  <a:srgbClr val="536573"/>
                </a:solidFill>
                <a:latin typeface="Arial"/>
                <a:ea typeface="Arial"/>
                <a:cs typeface="Arial"/>
              </a:rPr>
              <a:t> </a:t>
            </a:r>
            <a:r>
              <a:rPr sz="2025" b="0" dirty="0" err="1">
                <a:solidFill>
                  <a:srgbClr val="536573"/>
                </a:solidFill>
                <a:latin typeface="Arial"/>
                <a:ea typeface="Arial"/>
                <a:cs typeface="Arial"/>
              </a:rPr>
              <a:t>од</a:t>
            </a:r>
            <a:r>
              <a:rPr sz="2025" b="0" dirty="0">
                <a:solidFill>
                  <a:srgbClr val="536573"/>
                </a:solidFill>
                <a:latin typeface="Arial"/>
                <a:ea typeface="Arial"/>
                <a:cs typeface="Arial"/>
              </a:rPr>
              <a:t> </a:t>
            </a:r>
            <a:r>
              <a:rPr sz="2025" b="0" dirty="0" err="1">
                <a:solidFill>
                  <a:srgbClr val="536573"/>
                </a:solidFill>
                <a:latin typeface="Arial"/>
                <a:ea typeface="Arial"/>
                <a:cs typeface="Arial"/>
              </a:rPr>
              <a:t>отварања</a:t>
            </a:r>
            <a:r>
              <a:rPr lang="sr-Cyrl-BA" sz="2025" b="0" dirty="0">
                <a:solidFill>
                  <a:srgbClr val="536573"/>
                </a:solidFill>
                <a:latin typeface="Arial"/>
                <a:ea typeface="Arial"/>
                <a:cs typeface="Arial"/>
              </a:rPr>
              <a:t> – покушаји рјешавања имовинско правних односа</a:t>
            </a:r>
            <a:endParaRPr sz="2025" b="0" dirty="0">
              <a:solidFill>
                <a:srgbClr val="536573"/>
              </a:solidFill>
              <a:latin typeface="Arial"/>
              <a:ea typeface="Arial"/>
              <a:cs typeface="Arial"/>
            </a:endParaRPr>
          </a:p>
          <a:p>
            <a:pPr algn="l">
              <a:defRPr sz="2025" b="0">
                <a:solidFill>
                  <a:srgbClr val="536573"/>
                </a:solidFill>
                <a:latin typeface="Arial"/>
                <a:ea typeface="Arial"/>
                <a:cs typeface="Arial"/>
              </a:defRPr>
            </a:pPr>
            <a:r>
              <a:rPr sz="2025" b="1" dirty="0">
                <a:solidFill>
                  <a:srgbClr val="536573"/>
                </a:solidFill>
                <a:latin typeface="Arial"/>
                <a:ea typeface="Arial"/>
                <a:cs typeface="Arial"/>
              </a:rPr>
              <a:t>314 </a:t>
            </a:r>
            <a:r>
              <a:rPr sz="2025" b="1" dirty="0" err="1">
                <a:solidFill>
                  <a:srgbClr val="536573"/>
                </a:solidFill>
                <a:latin typeface="Arial"/>
                <a:ea typeface="Arial"/>
                <a:cs typeface="Arial"/>
              </a:rPr>
              <a:t>дана</a:t>
            </a:r>
            <a:r>
              <a:rPr sz="2025" b="1" dirty="0">
                <a:solidFill>
                  <a:srgbClr val="536573"/>
                </a:solidFill>
                <a:latin typeface="Arial"/>
                <a:ea typeface="Arial"/>
                <a:cs typeface="Arial"/>
              </a:rPr>
              <a:t> </a:t>
            </a:r>
            <a:r>
              <a:rPr sz="2025" b="1" dirty="0" err="1">
                <a:solidFill>
                  <a:srgbClr val="536573"/>
                </a:solidFill>
                <a:latin typeface="Arial"/>
                <a:ea typeface="Arial"/>
                <a:cs typeface="Arial"/>
              </a:rPr>
              <a:t>од</a:t>
            </a:r>
            <a:r>
              <a:rPr sz="2025" b="1" dirty="0">
                <a:solidFill>
                  <a:srgbClr val="536573"/>
                </a:solidFill>
                <a:latin typeface="Arial"/>
                <a:ea typeface="Arial"/>
                <a:cs typeface="Arial"/>
              </a:rPr>
              <a:t> </a:t>
            </a:r>
            <a:r>
              <a:rPr sz="2025" b="1" dirty="0" err="1">
                <a:solidFill>
                  <a:srgbClr val="536573"/>
                </a:solidFill>
                <a:latin typeface="Arial"/>
                <a:ea typeface="Arial"/>
                <a:cs typeface="Arial"/>
              </a:rPr>
              <a:t>именовања</a:t>
            </a:r>
            <a:endParaRPr sz="2025" b="1" dirty="0">
              <a:solidFill>
                <a:srgbClr val="536573"/>
              </a:solidFill>
              <a:latin typeface="Arial"/>
              <a:ea typeface="Arial"/>
              <a:cs typeface="Arial"/>
            </a:endParaRPr>
          </a:p>
          <a:p>
            <a:pPr algn="l">
              <a:defRPr sz="2025" b="0">
                <a:solidFill>
                  <a:srgbClr val="536573"/>
                </a:solidFill>
                <a:latin typeface="Arial"/>
                <a:ea typeface="Arial"/>
                <a:cs typeface="Arial"/>
              </a:defRPr>
            </a:pPr>
            <a:r>
              <a:rPr sz="2025" b="1" dirty="0" err="1">
                <a:solidFill>
                  <a:srgbClr val="536573"/>
                </a:solidFill>
                <a:latin typeface="Arial"/>
                <a:ea typeface="Arial"/>
                <a:cs typeface="Arial"/>
              </a:rPr>
              <a:t>новог</a:t>
            </a:r>
            <a:r>
              <a:rPr sz="2025" b="1" dirty="0">
                <a:solidFill>
                  <a:srgbClr val="536573"/>
                </a:solidFill>
                <a:latin typeface="Arial"/>
                <a:ea typeface="Arial"/>
                <a:cs typeface="Arial"/>
              </a:rPr>
              <a:t> </a:t>
            </a:r>
            <a:r>
              <a:rPr sz="2025" b="1" dirty="0" err="1">
                <a:solidFill>
                  <a:srgbClr val="536573"/>
                </a:solidFill>
                <a:latin typeface="Arial"/>
                <a:ea typeface="Arial"/>
                <a:cs typeface="Arial"/>
              </a:rPr>
              <a:t>управника</a:t>
            </a:r>
            <a:r>
              <a:rPr sz="2025" b="1" dirty="0">
                <a:solidFill>
                  <a:srgbClr val="536573"/>
                </a:solidFill>
                <a:latin typeface="Arial"/>
                <a:ea typeface="Arial"/>
                <a:cs typeface="Arial"/>
              </a:rPr>
              <a:t> </a:t>
            </a:r>
            <a:r>
              <a:rPr sz="2025" b="1" dirty="0" err="1">
                <a:solidFill>
                  <a:srgbClr val="536573"/>
                </a:solidFill>
                <a:latin typeface="Arial"/>
                <a:ea typeface="Arial"/>
                <a:cs typeface="Arial"/>
              </a:rPr>
              <a:t>до</a:t>
            </a:r>
            <a:r>
              <a:rPr sz="2025" b="1" dirty="0">
                <a:solidFill>
                  <a:srgbClr val="536573"/>
                </a:solidFill>
                <a:latin typeface="Arial"/>
                <a:ea typeface="Arial"/>
                <a:cs typeface="Arial"/>
              </a:rPr>
              <a:t> </a:t>
            </a:r>
            <a:r>
              <a:rPr sz="2025" b="1" dirty="0" err="1">
                <a:solidFill>
                  <a:srgbClr val="536573"/>
                </a:solidFill>
                <a:latin typeface="Arial"/>
                <a:ea typeface="Arial"/>
                <a:cs typeface="Arial"/>
              </a:rPr>
              <a:t>уговора</a:t>
            </a:r>
            <a:r>
              <a:rPr lang="sr-Cyrl-BA" sz="2025" b="1" dirty="0">
                <a:solidFill>
                  <a:srgbClr val="536573"/>
                </a:solidFill>
                <a:latin typeface="Arial"/>
                <a:ea typeface="Arial"/>
                <a:cs typeface="Arial"/>
              </a:rPr>
              <a:t> – продаја као правно лице</a:t>
            </a:r>
            <a:endParaRPr sz="2025" b="1" dirty="0">
              <a:solidFill>
                <a:srgbClr val="536573"/>
              </a:solidFill>
              <a:latin typeface="Arial"/>
              <a:ea typeface="Arial"/>
              <a:cs typeface="Arial"/>
            </a:endParaRPr>
          </a:p>
        </p:txBody>
      </p:sp>
      <p:sp>
        <p:nvSpPr>
          <p:cNvPr id="9" name="case-label-0">
            <a:extLst>
              <a:ext uri="{FF2B5EF4-FFF2-40B4-BE49-F238E27FC236}">
                <a16:creationId xmlns:a16="http://schemas.microsoft.com/office/drawing/2014/main" id="{9322723E-6BF2-43E3-9C76-CF58AAE907F2}"/>
              </a:ext>
            </a:extLst>
          </p:cNvPr>
          <p:cNvSpPr>
            <a:spLocks noGrp="1"/>
          </p:cNvSpPr>
          <p:nvPr/>
        </p:nvSpPr>
        <p:spPr>
          <a:xfrm>
            <a:off x="6477000" y="1876425"/>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a:solidFill>
                  <a:srgbClr val="142D43"/>
                </a:solidFill>
                <a:latin typeface="Arial"/>
                <a:ea typeface="Arial"/>
                <a:cs typeface="Arial"/>
              </a:rPr>
              <a:t>Даље уређење права</a:t>
            </a:r>
          </a:p>
        </p:txBody>
      </p:sp>
      <p:sp>
        <p:nvSpPr>
          <p:cNvPr id="10" name="case-body-0">
            <a:extLst>
              <a:ext uri="{FF2B5EF4-FFF2-40B4-BE49-F238E27FC236}">
                <a16:creationId xmlns:a16="http://schemas.microsoft.com/office/drawing/2014/main" id="{3ECC800E-2A06-4E40-BC94-2544A3A40912}"/>
              </a:ext>
            </a:extLst>
          </p:cNvPr>
          <p:cNvSpPr>
            <a:spLocks noGrp="1"/>
          </p:cNvSpPr>
          <p:nvPr/>
        </p:nvSpPr>
        <p:spPr>
          <a:xfrm>
            <a:off x="6477000" y="2333625"/>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a:solidFill>
                  <a:srgbClr val="536573"/>
                </a:solidFill>
                <a:latin typeface="Arial"/>
                <a:ea typeface="Arial"/>
                <a:cs typeface="Arial"/>
              </a:rPr>
              <a:t>Купац сноси трошкове преосталих имовинскоправних активности.</a:t>
            </a:r>
          </a:p>
        </p:txBody>
      </p:sp>
      <p:sp>
        <p:nvSpPr>
          <p:cNvPr id="11" name="case-label-1">
            <a:extLst>
              <a:ext uri="{FF2B5EF4-FFF2-40B4-BE49-F238E27FC236}">
                <a16:creationId xmlns:a16="http://schemas.microsoft.com/office/drawing/2014/main" id="{A35B95B9-6FB3-4FAD-AC9C-CB8950B9C134}"/>
              </a:ext>
            </a:extLst>
          </p:cNvPr>
          <p:cNvSpPr>
            <a:spLocks noGrp="1"/>
          </p:cNvSpPr>
          <p:nvPr/>
        </p:nvSpPr>
        <p:spPr>
          <a:xfrm>
            <a:off x="6477000" y="3181350"/>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a:solidFill>
                  <a:srgbClr val="142D43"/>
                </a:solidFill>
                <a:latin typeface="Arial"/>
                <a:ea typeface="Arial"/>
                <a:cs typeface="Arial"/>
              </a:rPr>
              <a:t>Намирење повјерилаца</a:t>
            </a:r>
          </a:p>
        </p:txBody>
      </p:sp>
      <p:sp>
        <p:nvSpPr>
          <p:cNvPr id="12" name="case-body-1">
            <a:extLst>
              <a:ext uri="{FF2B5EF4-FFF2-40B4-BE49-F238E27FC236}">
                <a16:creationId xmlns:a16="http://schemas.microsoft.com/office/drawing/2014/main" id="{96FF74BA-BA82-4B76-A1B9-D467D84D8A8A}"/>
              </a:ext>
            </a:extLst>
          </p:cNvPr>
          <p:cNvSpPr>
            <a:spLocks noGrp="1"/>
          </p:cNvSpPr>
          <p:nvPr/>
        </p:nvSpPr>
        <p:spPr>
          <a:xfrm>
            <a:off x="6477000" y="3638550"/>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lang="sr-Cyrl-BA" sz="1950" b="0" dirty="0">
                <a:solidFill>
                  <a:srgbClr val="536573"/>
                </a:solidFill>
                <a:latin typeface="Arial"/>
                <a:ea typeface="Arial"/>
                <a:cs typeface="Arial"/>
              </a:rPr>
              <a:t>П</a:t>
            </a:r>
            <a:r>
              <a:rPr sz="1950" b="0" dirty="0" err="1">
                <a:solidFill>
                  <a:srgbClr val="536573"/>
                </a:solidFill>
                <a:latin typeface="Arial"/>
                <a:ea typeface="Arial"/>
                <a:cs typeface="Arial"/>
              </a:rPr>
              <a:t>отпуно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намирење</a:t>
            </a:r>
            <a:r>
              <a:rPr sz="1950" b="0" dirty="0">
                <a:solidFill>
                  <a:srgbClr val="536573"/>
                </a:solidFill>
                <a:latin typeface="Arial"/>
                <a:ea typeface="Arial"/>
                <a:cs typeface="Arial"/>
              </a:rPr>
              <a:t>, </a:t>
            </a:r>
            <a:r>
              <a:rPr sz="1950" b="0" dirty="0" err="1">
                <a:solidFill>
                  <a:srgbClr val="536573"/>
                </a:solidFill>
                <a:latin typeface="Arial"/>
                <a:ea typeface="Arial"/>
                <a:cs typeface="Arial"/>
              </a:rPr>
              <a:t>укључујући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нижи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исплатни</a:t>
            </a:r>
            <a:r>
              <a:rPr sz="1950" b="0" dirty="0">
                <a:solidFill>
                  <a:srgbClr val="536573"/>
                </a:solidFill>
                <a:latin typeface="Arial"/>
                <a:ea typeface="Arial"/>
                <a:cs typeface="Arial"/>
              </a:rPr>
              <a:t> </a:t>
            </a:r>
            <a:r>
              <a:rPr sz="1950" b="0" dirty="0" err="1">
                <a:solidFill>
                  <a:srgbClr val="536573"/>
                </a:solidFill>
                <a:latin typeface="Arial"/>
                <a:ea typeface="Arial"/>
                <a:cs typeface="Arial"/>
              </a:rPr>
              <a:t>ред</a:t>
            </a:r>
            <a:r>
              <a:rPr sz="1950" b="0" dirty="0">
                <a:solidFill>
                  <a:srgbClr val="536573"/>
                </a:solidFill>
                <a:latin typeface="Arial"/>
                <a:ea typeface="Arial"/>
                <a:cs typeface="Arial"/>
              </a:rPr>
              <a:t>.</a:t>
            </a:r>
          </a:p>
        </p:txBody>
      </p:sp>
      <p:sp>
        <p:nvSpPr>
          <p:cNvPr id="13" name="case-label-2">
            <a:extLst>
              <a:ext uri="{FF2B5EF4-FFF2-40B4-BE49-F238E27FC236}">
                <a16:creationId xmlns:a16="http://schemas.microsoft.com/office/drawing/2014/main" id="{2D67F504-0FA2-4E23-BF8A-5764D6C4C9F6}"/>
              </a:ext>
            </a:extLst>
          </p:cNvPr>
          <p:cNvSpPr>
            <a:spLocks noGrp="1"/>
          </p:cNvSpPr>
          <p:nvPr/>
        </p:nvSpPr>
        <p:spPr>
          <a:xfrm>
            <a:off x="6477000" y="4486275"/>
            <a:ext cx="5029200" cy="400050"/>
          </a:xfrm>
          <a:prstGeom prst="rect">
            <a:avLst/>
          </a:prstGeom>
          <a:noFill/>
          <a:ln w="0">
            <a:noFill/>
            <a:prstDash val="solid"/>
          </a:ln>
        </p:spPr>
        <p:txBody>
          <a:bodyPr wrap="square" lIns="0" tIns="0" rIns="0" bIns="0" anchor="t">
            <a:noAutofit/>
          </a:bodyPr>
          <a:lstStyle/>
          <a:p>
            <a:pPr algn="l">
              <a:defRPr sz="2100" b="1">
                <a:solidFill>
                  <a:srgbClr val="142D43"/>
                </a:solidFill>
                <a:latin typeface="Arial"/>
                <a:ea typeface="Arial"/>
                <a:cs typeface="Arial"/>
              </a:defRPr>
            </a:pPr>
            <a:r>
              <a:rPr sz="2100" b="1">
                <a:solidFill>
                  <a:srgbClr val="142D43"/>
                </a:solidFill>
                <a:latin typeface="Arial"/>
                <a:ea typeface="Arial"/>
                <a:cs typeface="Arial"/>
              </a:rPr>
              <a:t>Остатак за акционаре</a:t>
            </a:r>
          </a:p>
        </p:txBody>
      </p:sp>
      <p:sp>
        <p:nvSpPr>
          <p:cNvPr id="14" name="case-body-2">
            <a:extLst>
              <a:ext uri="{FF2B5EF4-FFF2-40B4-BE49-F238E27FC236}">
                <a16:creationId xmlns:a16="http://schemas.microsoft.com/office/drawing/2014/main" id="{668BA85F-5129-4765-9D89-770FB9AA18D0}"/>
              </a:ext>
            </a:extLst>
          </p:cNvPr>
          <p:cNvSpPr>
            <a:spLocks noGrp="1"/>
          </p:cNvSpPr>
          <p:nvPr/>
        </p:nvSpPr>
        <p:spPr>
          <a:xfrm>
            <a:off x="6477000" y="4943475"/>
            <a:ext cx="5029200" cy="781050"/>
          </a:xfrm>
          <a:prstGeom prst="rect">
            <a:avLst/>
          </a:prstGeom>
          <a:noFill/>
          <a:ln w="0">
            <a:noFill/>
            <a:prstDash val="solid"/>
          </a:ln>
        </p:spPr>
        <p:txBody>
          <a:bodyPr wrap="square" lIns="0" tIns="0" rIns="0" bIns="0" anchor="t">
            <a:noAutofit/>
          </a:bodyPr>
          <a:lstStyle/>
          <a:p>
            <a:pPr algn="l">
              <a:defRPr sz="1950" b="0">
                <a:solidFill>
                  <a:srgbClr val="536573"/>
                </a:solidFill>
                <a:latin typeface="Arial"/>
                <a:ea typeface="Arial"/>
                <a:cs typeface="Arial"/>
              </a:defRPr>
            </a:pPr>
            <a:r>
              <a:rPr sz="1950" b="0" dirty="0">
                <a:solidFill>
                  <a:srgbClr val="536573"/>
                </a:solidFill>
                <a:latin typeface="Arial"/>
                <a:ea typeface="Arial"/>
                <a:cs typeface="Arial"/>
              </a:rPr>
              <a:t>95.000 КМ </a:t>
            </a:r>
            <a:r>
              <a:rPr sz="1950" b="0" dirty="0" err="1">
                <a:solidFill>
                  <a:srgbClr val="536573"/>
                </a:solidFill>
                <a:latin typeface="Arial"/>
                <a:ea typeface="Arial"/>
                <a:cs typeface="Arial"/>
              </a:rPr>
              <a:t>предложено</a:t>
            </a:r>
            <a:r>
              <a:rPr sz="1950" b="0" dirty="0">
                <a:solidFill>
                  <a:srgbClr val="536573"/>
                </a:solidFill>
                <a:latin typeface="Arial"/>
                <a:ea typeface="Arial"/>
                <a:cs typeface="Arial"/>
              </a:rPr>
              <a:t> </a:t>
            </a:r>
            <a:r>
              <a:rPr sz="1950" b="0" dirty="0" err="1">
                <a:solidFill>
                  <a:srgbClr val="536573"/>
                </a:solidFill>
                <a:latin typeface="Arial"/>
                <a:ea typeface="Arial"/>
                <a:cs typeface="Arial"/>
              </a:rPr>
              <a:t>за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расподјелу</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након</a:t>
            </a:r>
            <a:r>
              <a:rPr sz="1950" b="0" dirty="0">
                <a:solidFill>
                  <a:srgbClr val="536573"/>
                </a:solidFill>
                <a:latin typeface="Arial"/>
                <a:ea typeface="Arial"/>
                <a:cs typeface="Arial"/>
              </a:rPr>
              <a:t> </a:t>
            </a:r>
            <a:r>
              <a:rPr sz="1950" b="0" dirty="0" err="1">
                <a:solidFill>
                  <a:srgbClr val="536573"/>
                </a:solidFill>
                <a:latin typeface="Arial"/>
                <a:ea typeface="Arial"/>
                <a:cs typeface="Arial"/>
              </a:rPr>
              <a:t>намирења</a:t>
            </a:r>
            <a:r>
              <a:rPr sz="1950" b="0" dirty="0">
                <a:solidFill>
                  <a:srgbClr val="536573"/>
                </a:solidFill>
                <a:latin typeface="Arial"/>
                <a:ea typeface="Arial"/>
                <a:cs typeface="Arial"/>
              </a:rPr>
              <a:t> </a:t>
            </a:r>
            <a:r>
              <a:rPr sz="1950" b="0" dirty="0" err="1">
                <a:solidFill>
                  <a:srgbClr val="536573"/>
                </a:solidFill>
                <a:latin typeface="Arial"/>
                <a:ea typeface="Arial"/>
                <a:cs typeface="Arial"/>
              </a:rPr>
              <a:t>свих</a:t>
            </a:r>
            <a:r>
              <a:rPr sz="1950" b="0" dirty="0">
                <a:solidFill>
                  <a:srgbClr val="536573"/>
                </a:solidFill>
                <a:latin typeface="Arial"/>
                <a:ea typeface="Arial"/>
                <a:cs typeface="Arial"/>
              </a:rPr>
              <a:t> </a:t>
            </a:r>
            <a:r>
              <a:rPr sz="1950" b="0" dirty="0" err="1">
                <a:solidFill>
                  <a:srgbClr val="536573"/>
                </a:solidFill>
                <a:latin typeface="Arial"/>
                <a:ea typeface="Arial"/>
                <a:cs typeface="Arial"/>
              </a:rPr>
              <a:t>повјерилаца</a:t>
            </a:r>
            <a:r>
              <a:rPr sz="1950" b="0" dirty="0">
                <a:solidFill>
                  <a:srgbClr val="536573"/>
                </a:solidFill>
                <a:latin typeface="Arial"/>
                <a:ea typeface="Arial"/>
                <a:cs typeface="Arial"/>
              </a:rPr>
              <a:t>.</a:t>
            </a:r>
          </a:p>
        </p:txBody>
      </p:sp>
    </p:spTree>
    <p:extLst>
      <p:ext uri="{BB962C8B-B14F-4D97-AF65-F5344CB8AC3E}">
        <p14:creationId xmlns:p14="http://schemas.microsoft.com/office/powerpoint/2010/main" val="43946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FC9260B-810F-497A-BADC-615E8F92A4A1}"/>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142D43"/>
                </a:solidFill>
                <a:latin typeface="Arial"/>
                <a:ea typeface="Arial"/>
                <a:cs typeface="Arial"/>
              </a:defRPr>
            </a:pPr>
            <a:r>
              <a:rPr sz="3300" b="1" dirty="0" err="1">
                <a:solidFill>
                  <a:srgbClr val="142D43"/>
                </a:solidFill>
                <a:latin typeface="Arial"/>
                <a:ea typeface="Arial"/>
                <a:cs typeface="Arial"/>
              </a:rPr>
              <a:t>Шта</a:t>
            </a:r>
            <a:r>
              <a:rPr sz="3300" b="1" dirty="0">
                <a:solidFill>
                  <a:srgbClr val="142D43"/>
                </a:solidFill>
                <a:latin typeface="Arial"/>
                <a:ea typeface="Arial"/>
                <a:cs typeface="Arial"/>
              </a:rPr>
              <a:t> </a:t>
            </a:r>
            <a:r>
              <a:rPr sz="3300" b="1" dirty="0" err="1">
                <a:solidFill>
                  <a:srgbClr val="142D43"/>
                </a:solidFill>
                <a:latin typeface="Arial"/>
                <a:ea typeface="Arial"/>
                <a:cs typeface="Arial"/>
              </a:rPr>
              <a:t>показују</a:t>
            </a:r>
            <a:r>
              <a:rPr sz="3300" b="1" dirty="0">
                <a:solidFill>
                  <a:srgbClr val="142D43"/>
                </a:solidFill>
                <a:latin typeface="Arial"/>
                <a:ea typeface="Arial"/>
                <a:cs typeface="Arial"/>
              </a:rPr>
              <a:t> </a:t>
            </a:r>
            <a:r>
              <a:rPr sz="3300" b="1" dirty="0" err="1">
                <a:solidFill>
                  <a:srgbClr val="142D43"/>
                </a:solidFill>
                <a:latin typeface="Arial"/>
                <a:ea typeface="Arial"/>
                <a:cs typeface="Arial"/>
              </a:rPr>
              <a:t>два</a:t>
            </a:r>
            <a:r>
              <a:rPr sz="3300" b="1" dirty="0">
                <a:solidFill>
                  <a:srgbClr val="142D43"/>
                </a:solidFill>
                <a:latin typeface="Arial"/>
                <a:ea typeface="Arial"/>
                <a:cs typeface="Arial"/>
              </a:rPr>
              <a:t> </a:t>
            </a:r>
            <a:r>
              <a:rPr sz="3300" b="1" dirty="0" err="1">
                <a:solidFill>
                  <a:srgbClr val="142D43"/>
                </a:solidFill>
                <a:latin typeface="Arial"/>
                <a:ea typeface="Arial"/>
                <a:cs typeface="Arial"/>
              </a:rPr>
              <a:t>практична</a:t>
            </a:r>
            <a:r>
              <a:rPr sz="3300" b="1" dirty="0">
                <a:solidFill>
                  <a:srgbClr val="142D43"/>
                </a:solidFill>
                <a:latin typeface="Arial"/>
                <a:ea typeface="Arial"/>
                <a:cs typeface="Arial"/>
              </a:rPr>
              <a:t> </a:t>
            </a:r>
            <a:r>
              <a:rPr sz="3300" b="1" dirty="0" err="1">
                <a:solidFill>
                  <a:srgbClr val="142D43"/>
                </a:solidFill>
                <a:latin typeface="Arial"/>
                <a:ea typeface="Arial"/>
                <a:cs typeface="Arial"/>
              </a:rPr>
              <a:t>примјера</a:t>
            </a:r>
            <a:r>
              <a:rPr lang="sr-Cyrl-BA" sz="3300" b="1" dirty="0">
                <a:solidFill>
                  <a:srgbClr val="142D43"/>
                </a:solidFill>
                <a:latin typeface="Arial"/>
                <a:ea typeface="Arial"/>
                <a:cs typeface="Arial"/>
              </a:rPr>
              <a:t>?</a:t>
            </a:r>
            <a:endParaRPr sz="3300" b="1" dirty="0">
              <a:solidFill>
                <a:srgbClr val="142D43"/>
              </a:solidFill>
              <a:latin typeface="Arial"/>
              <a:ea typeface="Arial"/>
              <a:cs typeface="Arial"/>
            </a:endParaRPr>
          </a:p>
        </p:txBody>
      </p:sp>
      <p:sp>
        <p:nvSpPr>
          <p:cNvPr id="3" name="page-number">
            <a:extLst>
              <a:ext uri="{FF2B5EF4-FFF2-40B4-BE49-F238E27FC236}">
                <a16:creationId xmlns:a16="http://schemas.microsoft.com/office/drawing/2014/main" id="{D92ACE0B-A48A-402E-8E25-32E42B5B2FE3}"/>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536573"/>
                </a:solidFill>
                <a:latin typeface="Arial"/>
                <a:ea typeface="Arial"/>
                <a:cs typeface="Arial"/>
              </a:defRPr>
            </a:pPr>
            <a:r>
              <a:rPr sz="1350" b="0">
                <a:solidFill>
                  <a:srgbClr val="536573"/>
                </a:solidFill>
                <a:latin typeface="Arial"/>
                <a:ea typeface="Arial"/>
                <a:cs typeface="Arial"/>
              </a:rPr>
              <a:t>14</a:t>
            </a:r>
          </a:p>
        </p:txBody>
      </p:sp>
      <p:sp>
        <p:nvSpPr>
          <p:cNvPr id="4" name="source-label">
            <a:extLst>
              <a:ext uri="{FF2B5EF4-FFF2-40B4-BE49-F238E27FC236}">
                <a16:creationId xmlns:a16="http://schemas.microsoft.com/office/drawing/2014/main" id="{A4EFECBC-ABF3-4ED8-A9F6-27991223765A}"/>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536573"/>
                </a:solidFill>
                <a:latin typeface="Arial"/>
                <a:ea typeface="Arial"/>
                <a:cs typeface="Arial"/>
              </a:defRPr>
            </a:pPr>
            <a:r>
              <a:rPr sz="1275" b="0">
                <a:solidFill>
                  <a:srgbClr val="536573"/>
                </a:solidFill>
                <a:latin typeface="Arial"/>
                <a:ea typeface="Arial"/>
                <a:cs typeface="Arial"/>
              </a:rPr>
              <a:t>Различите цијене и трајања нису сами по себи ранг успјешности поступака.</a:t>
            </a:r>
          </a:p>
        </p:txBody>
      </p:sp>
      <p:graphicFrame>
        <p:nvGraphicFramePr>
          <p:cNvPr id="10" name="Table 9"/>
          <p:cNvGraphicFramePr/>
          <p:nvPr>
            <p:extLst>
              <p:ext uri="{D42A27DB-BD31-4B8C-83A1-F6EECF244321}">
                <p14:modId xmlns:p14="http://schemas.microsoft.com/office/powerpoint/2010/main" val="729756071"/>
              </p:ext>
            </p:extLst>
          </p:nvPr>
        </p:nvGraphicFramePr>
        <p:xfrm>
          <a:off x="685800" y="1085850"/>
          <a:ext cx="10820400" cy="4615338"/>
        </p:xfrm>
        <a:graphic>
          <a:graphicData uri="http://schemas.openxmlformats.org/drawingml/2006/table">
            <a:tbl>
              <a:tblPr/>
              <a:tblGrid>
                <a:gridCol w="3524250">
                  <a:extLst>
                    <a:ext uri="{9D8B030D-6E8A-4147-A177-3AD203B41FA5}">
                      <a16:colId xmlns:a16="http://schemas.microsoft.com/office/drawing/2014/main" val="20000"/>
                    </a:ext>
                  </a:extLst>
                </a:gridCol>
                <a:gridCol w="2731077">
                  <a:extLst>
                    <a:ext uri="{9D8B030D-6E8A-4147-A177-3AD203B41FA5}">
                      <a16:colId xmlns:a16="http://schemas.microsoft.com/office/drawing/2014/main" val="20001"/>
                    </a:ext>
                  </a:extLst>
                </a:gridCol>
                <a:gridCol w="4565073">
                  <a:extLst>
                    <a:ext uri="{9D8B030D-6E8A-4147-A177-3AD203B41FA5}">
                      <a16:colId xmlns:a16="http://schemas.microsoft.com/office/drawing/2014/main" val="20002"/>
                    </a:ext>
                  </a:extLst>
                </a:gridCol>
              </a:tblGrid>
              <a:tr h="552450">
                <a:tc>
                  <a:txBody>
                    <a:bodyPr/>
                    <a:lstStyle/>
                    <a:p>
                      <a:r>
                        <a:rPr sz="1600" b="1" dirty="0" err="1">
                          <a:solidFill>
                            <a:srgbClr val="FFFFFF"/>
                          </a:solidFill>
                          <a:latin typeface="Arial"/>
                          <a:ea typeface="Arial"/>
                          <a:cs typeface="Arial"/>
                        </a:rPr>
                        <a:t>Показатељ</a:t>
                      </a:r>
                      <a:endParaRPr sz="1600" b="1" dirty="0">
                        <a:solidFill>
                          <a:srgbClr val="FFFFFF"/>
                        </a:solidFill>
                        <a:latin typeface="Arial"/>
                        <a:ea typeface="Arial"/>
                        <a:cs typeface="Arial"/>
                      </a:endParaRPr>
                    </a:p>
                  </a:txBody>
                  <a:tcPr anchor="ctr">
                    <a:lnL w="9525">
                      <a:solidFill>
                        <a:srgbClr val="DADEE0"/>
                      </a:solidFill>
                      <a:prstDash val="soli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600" b="1">
                          <a:solidFill>
                            <a:srgbClr val="FFFFFF"/>
                          </a:solidFill>
                          <a:latin typeface="Arial"/>
                          <a:ea typeface="Arial"/>
                          <a:cs typeface="Arial"/>
                        </a:rPr>
                        <a:t>ФОТ</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tc>
                  <a:txBody>
                    <a:bodyPr/>
                    <a:lstStyle/>
                    <a:p>
                      <a:r>
                        <a:rPr sz="1600" b="1">
                          <a:solidFill>
                            <a:srgbClr val="FFFFFF"/>
                          </a:solidFill>
                          <a:latin typeface="Arial"/>
                          <a:ea typeface="Arial"/>
                          <a:cs typeface="Arial"/>
                        </a:rPr>
                        <a:t>ИНТЕР-МЕТ</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a:solidFill>
                        <a:srgbClr val="DADEE0"/>
                      </a:solidFill>
                      <a:prstDash val="solid"/>
                    </a:lnT>
                    <a:lnB w="9525">
                      <a:solidFill>
                        <a:srgbClr val="DADEE0"/>
                      </a:solidFill>
                      <a:prstDash val="solid"/>
                    </a:lnB>
                    <a:solidFill>
                      <a:srgbClr val="142D43"/>
                    </a:solidFill>
                  </a:tcPr>
                </a:tc>
                <a:extLst>
                  <a:ext uri="{0D108BD9-81ED-4DB2-BD59-A6C34878D82A}">
                    <a16:rowId xmlns:a16="http://schemas.microsoft.com/office/drawing/2014/main" val="10000"/>
                  </a:ext>
                </a:extLst>
              </a:tr>
              <a:tr h="754856">
                <a:tc>
                  <a:txBody>
                    <a:bodyPr/>
                    <a:lstStyle/>
                    <a:p>
                      <a:r>
                        <a:rPr sz="1600" b="0" dirty="0" err="1">
                          <a:solidFill>
                            <a:srgbClr val="142D43"/>
                          </a:solidFill>
                          <a:latin typeface="Arial"/>
                          <a:ea typeface="Arial"/>
                          <a:cs typeface="Arial"/>
                        </a:rPr>
                        <a:t>Цијена</a:t>
                      </a:r>
                      <a:r>
                        <a:rPr sz="1600" b="0" dirty="0">
                          <a:solidFill>
                            <a:srgbClr val="142D43"/>
                          </a:solidFill>
                          <a:latin typeface="Arial"/>
                          <a:ea typeface="Arial"/>
                          <a:cs typeface="Arial"/>
                        </a:rPr>
                        <a:t> </a:t>
                      </a:r>
                      <a:r>
                        <a:rPr sz="1600" b="0" dirty="0" err="1">
                          <a:solidFill>
                            <a:srgbClr val="142D43"/>
                          </a:solidFill>
                          <a:latin typeface="Arial"/>
                          <a:ea typeface="Arial"/>
                          <a:cs typeface="Arial"/>
                        </a:rPr>
                        <a:t>продаје</a:t>
                      </a:r>
                      <a:endParaRPr sz="1600"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0" dirty="0">
                          <a:solidFill>
                            <a:srgbClr val="142D43"/>
                          </a:solidFill>
                          <a:latin typeface="Arial"/>
                          <a:ea typeface="Arial"/>
                          <a:cs typeface="Arial"/>
                        </a:rPr>
                        <a:t>675.000 КМ</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0">
                          <a:solidFill>
                            <a:srgbClr val="142D43"/>
                          </a:solidFill>
                          <a:latin typeface="Arial"/>
                          <a:ea typeface="Arial"/>
                          <a:cs typeface="Arial"/>
                        </a:rPr>
                        <a:t>507.000 КМ</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1"/>
                  </a:ext>
                </a:extLst>
              </a:tr>
              <a:tr h="754856">
                <a:tc>
                  <a:txBody>
                    <a:bodyPr/>
                    <a:lstStyle/>
                    <a:p>
                      <a:r>
                        <a:rPr sz="1600" b="0" dirty="0" err="1">
                          <a:solidFill>
                            <a:srgbClr val="142D43"/>
                          </a:solidFill>
                          <a:latin typeface="Arial"/>
                          <a:ea typeface="Arial"/>
                          <a:cs typeface="Arial"/>
                        </a:rPr>
                        <a:t>Од</a:t>
                      </a:r>
                      <a:r>
                        <a:rPr sz="1600" b="0" dirty="0">
                          <a:solidFill>
                            <a:srgbClr val="142D43"/>
                          </a:solidFill>
                          <a:latin typeface="Arial"/>
                          <a:ea typeface="Arial"/>
                          <a:cs typeface="Arial"/>
                        </a:rPr>
                        <a:t> </a:t>
                      </a:r>
                      <a:r>
                        <a:rPr sz="1600" b="0" dirty="0" err="1">
                          <a:solidFill>
                            <a:srgbClr val="142D43"/>
                          </a:solidFill>
                          <a:latin typeface="Arial"/>
                          <a:ea typeface="Arial"/>
                          <a:cs typeface="Arial"/>
                        </a:rPr>
                        <a:t>отварања</a:t>
                      </a:r>
                      <a:r>
                        <a:rPr sz="1600" b="0" dirty="0">
                          <a:solidFill>
                            <a:srgbClr val="142D43"/>
                          </a:solidFill>
                          <a:latin typeface="Arial"/>
                          <a:ea typeface="Arial"/>
                          <a:cs typeface="Arial"/>
                        </a:rPr>
                        <a:t> </a:t>
                      </a:r>
                      <a:r>
                        <a:rPr sz="1600" b="0" dirty="0" err="1">
                          <a:solidFill>
                            <a:srgbClr val="142D43"/>
                          </a:solidFill>
                          <a:latin typeface="Arial"/>
                          <a:ea typeface="Arial"/>
                          <a:cs typeface="Arial"/>
                        </a:rPr>
                        <a:t>до</a:t>
                      </a:r>
                      <a:r>
                        <a:rPr sz="1600" b="0" dirty="0">
                          <a:solidFill>
                            <a:srgbClr val="142D43"/>
                          </a:solidFill>
                          <a:latin typeface="Arial"/>
                          <a:ea typeface="Arial"/>
                          <a:cs typeface="Arial"/>
                        </a:rPr>
                        <a:t> </a:t>
                      </a:r>
                      <a:r>
                        <a:rPr sz="1600" b="0" dirty="0" err="1">
                          <a:solidFill>
                            <a:srgbClr val="142D43"/>
                          </a:solidFill>
                          <a:latin typeface="Arial"/>
                          <a:ea typeface="Arial"/>
                          <a:cs typeface="Arial"/>
                        </a:rPr>
                        <a:t>уговора</a:t>
                      </a:r>
                      <a:endParaRPr sz="1600"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0" dirty="0">
                          <a:solidFill>
                            <a:srgbClr val="142D43"/>
                          </a:solidFill>
                          <a:latin typeface="Arial"/>
                          <a:ea typeface="Arial"/>
                          <a:cs typeface="Arial"/>
                        </a:rPr>
                        <a:t>890 </a:t>
                      </a:r>
                      <a:r>
                        <a:rPr sz="1600" b="0" dirty="0" err="1">
                          <a:solidFill>
                            <a:srgbClr val="142D43"/>
                          </a:solidFill>
                          <a:latin typeface="Arial"/>
                          <a:ea typeface="Arial"/>
                          <a:cs typeface="Arial"/>
                        </a:rPr>
                        <a:t>дана</a:t>
                      </a:r>
                      <a:endParaRPr sz="1600"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pPr algn="l">
                        <a:defRPr sz="2025" b="0">
                          <a:solidFill>
                            <a:srgbClr val="536573"/>
                          </a:solidFill>
                          <a:latin typeface="Arial"/>
                          <a:ea typeface="Arial"/>
                          <a:cs typeface="Arial"/>
                        </a:defRPr>
                      </a:pPr>
                      <a:r>
                        <a:rPr lang="ru-RU" sz="1600" b="0" dirty="0">
                          <a:solidFill>
                            <a:srgbClr val="536573"/>
                          </a:solidFill>
                          <a:latin typeface="Arial"/>
                          <a:ea typeface="Arial"/>
                          <a:cs typeface="Arial"/>
                        </a:rPr>
                        <a:t>2.183 дана од отварања – покушаји рјешавања имовинско правних односа у складу са одлукама Скупштине</a:t>
                      </a:r>
                    </a:p>
                    <a:p>
                      <a:pPr algn="l">
                        <a:defRPr sz="2025" b="0">
                          <a:solidFill>
                            <a:srgbClr val="536573"/>
                          </a:solidFill>
                          <a:latin typeface="Arial"/>
                          <a:ea typeface="Arial"/>
                          <a:cs typeface="Arial"/>
                        </a:defRPr>
                      </a:pPr>
                      <a:r>
                        <a:rPr lang="ru-RU" sz="1600" b="1" dirty="0">
                          <a:solidFill>
                            <a:srgbClr val="536573"/>
                          </a:solidFill>
                          <a:latin typeface="Arial"/>
                          <a:ea typeface="Arial"/>
                          <a:cs typeface="Arial"/>
                        </a:rPr>
                        <a:t>314 дана од именовања</a:t>
                      </a:r>
                    </a:p>
                    <a:p>
                      <a:pPr algn="l">
                        <a:defRPr sz="2025" b="0">
                          <a:solidFill>
                            <a:srgbClr val="536573"/>
                          </a:solidFill>
                          <a:latin typeface="Arial"/>
                          <a:ea typeface="Arial"/>
                          <a:cs typeface="Arial"/>
                        </a:defRPr>
                      </a:pPr>
                      <a:r>
                        <a:rPr lang="ru-RU" sz="1600" b="1" dirty="0">
                          <a:solidFill>
                            <a:srgbClr val="536573"/>
                          </a:solidFill>
                          <a:latin typeface="Arial"/>
                          <a:ea typeface="Arial"/>
                          <a:cs typeface="Arial"/>
                        </a:rPr>
                        <a:t>новог управника до уговора – продаја као правно лице у складу са одлукама Скупштине</a:t>
                      </a: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2"/>
                  </a:ext>
                </a:extLst>
              </a:tr>
              <a:tr h="754856">
                <a:tc>
                  <a:txBody>
                    <a:bodyPr/>
                    <a:lstStyle/>
                    <a:p>
                      <a:r>
                        <a:rPr sz="1600" b="0" dirty="0" err="1">
                          <a:solidFill>
                            <a:srgbClr val="142D43"/>
                          </a:solidFill>
                          <a:latin typeface="Arial"/>
                          <a:ea typeface="Arial"/>
                          <a:cs typeface="Arial"/>
                        </a:rPr>
                        <a:t>Намирење</a:t>
                      </a:r>
                      <a:endParaRPr sz="1600" b="0" dirty="0">
                        <a:solidFill>
                          <a:srgbClr val="142D43"/>
                        </a:solidFill>
                        <a:latin typeface="Arial"/>
                        <a:ea typeface="Arial"/>
                        <a:cs typeface="Arial"/>
                      </a:endParaRP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lang="sr-Cyrl-BA" sz="1600" b="0" dirty="0">
                          <a:solidFill>
                            <a:srgbClr val="142D43"/>
                          </a:solidFill>
                          <a:latin typeface="Arial"/>
                          <a:ea typeface="Arial"/>
                          <a:cs typeface="Arial"/>
                        </a:rPr>
                        <a:t>Дјелимично</a:t>
                      </a:r>
                      <a:r>
                        <a:rPr sz="1600" b="0" dirty="0">
                          <a:solidFill>
                            <a:srgbClr val="142D43"/>
                          </a:solidFill>
                          <a:latin typeface="Arial"/>
                          <a:ea typeface="Arial"/>
                          <a:cs typeface="Arial"/>
                        </a:rPr>
                        <a:t> </a:t>
                      </a:r>
                      <a:r>
                        <a:rPr sz="1600" b="0" dirty="0" err="1">
                          <a:solidFill>
                            <a:srgbClr val="142D43"/>
                          </a:solidFill>
                          <a:latin typeface="Arial"/>
                          <a:ea typeface="Arial"/>
                          <a:cs typeface="Arial"/>
                        </a:rPr>
                        <a:t>дјелимично</a:t>
                      </a:r>
                      <a:endParaRPr sz="1600"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1" u="sng" dirty="0" err="1">
                          <a:solidFill>
                            <a:srgbClr val="142D43"/>
                          </a:solidFill>
                          <a:latin typeface="Arial"/>
                          <a:ea typeface="Arial"/>
                          <a:cs typeface="Arial"/>
                        </a:rPr>
                        <a:t>Потпуно</a:t>
                      </a:r>
                      <a:r>
                        <a:rPr sz="1600" b="0" dirty="0">
                          <a:solidFill>
                            <a:srgbClr val="142D43"/>
                          </a:solidFill>
                          <a:latin typeface="Arial"/>
                          <a:ea typeface="Arial"/>
                          <a:cs typeface="Arial"/>
                        </a:rPr>
                        <a:t> </a:t>
                      </a:r>
                      <a:r>
                        <a:rPr sz="1600" b="0" dirty="0" err="1">
                          <a:solidFill>
                            <a:srgbClr val="142D43"/>
                          </a:solidFill>
                          <a:latin typeface="Arial"/>
                          <a:ea typeface="Arial"/>
                          <a:cs typeface="Arial"/>
                        </a:rPr>
                        <a:t>намирење</a:t>
                      </a:r>
                      <a:r>
                        <a:rPr sz="1600" b="0" dirty="0">
                          <a:solidFill>
                            <a:srgbClr val="142D43"/>
                          </a:solidFill>
                          <a:latin typeface="Arial"/>
                          <a:ea typeface="Arial"/>
                          <a:cs typeface="Arial"/>
                        </a:rPr>
                        <a:t> </a:t>
                      </a:r>
                      <a:r>
                        <a:rPr sz="1600" b="0" dirty="0" err="1">
                          <a:solidFill>
                            <a:srgbClr val="142D43"/>
                          </a:solidFill>
                          <a:latin typeface="Arial"/>
                          <a:ea typeface="Arial"/>
                          <a:cs typeface="Arial"/>
                        </a:rPr>
                        <a:t>повјерилаца</a:t>
                      </a:r>
                      <a:endParaRPr sz="1600"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3"/>
                  </a:ext>
                </a:extLst>
              </a:tr>
              <a:tr h="754856">
                <a:tc>
                  <a:txBody>
                    <a:bodyPr/>
                    <a:lstStyle/>
                    <a:p>
                      <a:r>
                        <a:rPr sz="1600" b="0">
                          <a:solidFill>
                            <a:srgbClr val="142D43"/>
                          </a:solidFill>
                          <a:latin typeface="Arial"/>
                          <a:ea typeface="Arial"/>
                          <a:cs typeface="Arial"/>
                        </a:rPr>
                        <a:t>Остатак за власнике</a:t>
                      </a:r>
                    </a:p>
                  </a:txBody>
                  <a:tcPr anchor="ctr">
                    <a:lnL w="9525">
                      <a:solidFill>
                        <a:srgbClr val="DADEE0"/>
                      </a:solidFill>
                      <a:prstDash val="soli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0" dirty="0" err="1">
                          <a:solidFill>
                            <a:srgbClr val="142D43"/>
                          </a:solidFill>
                          <a:latin typeface="Arial"/>
                          <a:ea typeface="Arial"/>
                          <a:cs typeface="Arial"/>
                        </a:rPr>
                        <a:t>Нема</a:t>
                      </a:r>
                      <a:endParaRPr sz="1600"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tc>
                  <a:txBody>
                    <a:bodyPr/>
                    <a:lstStyle/>
                    <a:p>
                      <a:r>
                        <a:rPr sz="1600" b="0" dirty="0">
                          <a:solidFill>
                            <a:srgbClr val="142D43"/>
                          </a:solidFill>
                          <a:latin typeface="Arial"/>
                          <a:ea typeface="Arial"/>
                          <a:cs typeface="Arial"/>
                        </a:rPr>
                        <a:t>95.000 КМ, </a:t>
                      </a:r>
                      <a:r>
                        <a:rPr sz="1600" b="0" dirty="0" err="1">
                          <a:solidFill>
                            <a:srgbClr val="142D43"/>
                          </a:solidFill>
                          <a:latin typeface="Arial"/>
                          <a:ea typeface="Arial"/>
                          <a:cs typeface="Arial"/>
                        </a:rPr>
                        <a:t>расподјела</a:t>
                      </a:r>
                      <a:r>
                        <a:rPr lang="sr-Cyrl-BA" sz="1600" b="0" dirty="0">
                          <a:solidFill>
                            <a:srgbClr val="142D43"/>
                          </a:solidFill>
                          <a:latin typeface="Arial"/>
                          <a:ea typeface="Arial"/>
                          <a:cs typeface="Arial"/>
                        </a:rPr>
                        <a:t> акционарима. </a:t>
                      </a:r>
                      <a:endParaRPr sz="1600" b="0" dirty="0">
                        <a:solidFill>
                          <a:srgbClr val="142D43"/>
                        </a:solidFill>
                        <a:latin typeface="Arial"/>
                        <a:ea typeface="Arial"/>
                        <a:cs typeface="Arial"/>
                      </a:endParaRPr>
                    </a:p>
                  </a:txBody>
                  <a:tcPr anchor="ctr">
                    <a:lnL w="9525" cap="flat" cmpd="sng" algn="ctr">
                      <a:solidFill>
                        <a:srgbClr val="DADEE0"/>
                      </a:solidFill>
                      <a:prstDash val="solid"/>
                      <a:round/>
                      <a:headEnd type="none" w="med" len="med"/>
                      <a:tailEnd type="none" w="med" len="med"/>
                    </a:lnL>
                    <a:lnR w="9525">
                      <a:solidFill>
                        <a:srgbClr val="DADEE0"/>
                      </a:solidFill>
                      <a:prstDash val="solid"/>
                    </a:lnR>
                    <a:lnT w="9525" cap="flat" cmpd="sng" algn="ctr">
                      <a:solidFill>
                        <a:srgbClr val="DADEE0"/>
                      </a:solidFill>
                      <a:prstDash val="solid"/>
                      <a:round/>
                      <a:headEnd type="none" w="med" len="med"/>
                      <a:tailEnd type="none" w="med" len="med"/>
                    </a:lnT>
                    <a:lnB w="9525">
                      <a:solidFill>
                        <a:srgbClr val="DADEE0"/>
                      </a:solidFill>
                      <a:prstDash val="solid"/>
                    </a:lnB>
                    <a:solidFill>
                      <a:srgbClr val="F7F5F0"/>
                    </a:solidFill>
                  </a:tcPr>
                </a:tc>
                <a:extLst>
                  <a:ext uri="{0D108BD9-81ED-4DB2-BD59-A6C34878D82A}">
                    <a16:rowId xmlns:a16="http://schemas.microsoft.com/office/drawing/2014/main" val="10004"/>
                  </a:ext>
                </a:extLst>
              </a:tr>
            </a:tbl>
          </a:graphicData>
        </a:graphic>
      </p:graphicFrame>
      <p:sp>
        <p:nvSpPr>
          <p:cNvPr id="6" name="takeaway">
            <a:extLst>
              <a:ext uri="{FF2B5EF4-FFF2-40B4-BE49-F238E27FC236}">
                <a16:creationId xmlns:a16="http://schemas.microsoft.com/office/drawing/2014/main" id="{B0464B3C-D970-4B00-93E0-85BA629A5172}"/>
              </a:ext>
            </a:extLst>
          </p:cNvPr>
          <p:cNvSpPr>
            <a:spLocks noGrp="1"/>
          </p:cNvSpPr>
          <p:nvPr/>
        </p:nvSpPr>
        <p:spPr>
          <a:xfrm>
            <a:off x="685800" y="5775615"/>
            <a:ext cx="10820400" cy="609600"/>
          </a:xfrm>
          <a:prstGeom prst="rect">
            <a:avLst/>
          </a:prstGeom>
          <a:noFill/>
          <a:ln w="0">
            <a:noFill/>
            <a:prstDash val="solid"/>
          </a:ln>
        </p:spPr>
        <p:txBody>
          <a:bodyPr wrap="square" lIns="0" tIns="0" rIns="0" bIns="0" anchor="t">
            <a:noAutofit/>
          </a:bodyPr>
          <a:lstStyle/>
          <a:p>
            <a:pPr algn="l">
              <a:defRPr sz="1950" b="1">
                <a:solidFill>
                  <a:srgbClr val="91643C"/>
                </a:solidFill>
                <a:latin typeface="Arial"/>
                <a:ea typeface="Arial"/>
                <a:cs typeface="Arial"/>
              </a:defRPr>
            </a:pPr>
            <a:r>
              <a:rPr lang="ru-RU" sz="1950" b="1" dirty="0">
                <a:solidFill>
                  <a:srgbClr val="91643C"/>
                </a:solidFill>
                <a:latin typeface="Arial"/>
                <a:ea typeface="Arial"/>
                <a:cs typeface="Arial"/>
              </a:rPr>
              <a:t>У оба предмета продаја је претходила коначном уређењу свих имовинских питања.</a:t>
            </a:r>
          </a:p>
        </p:txBody>
      </p:sp>
    </p:spTree>
    <p:extLst>
      <p:ext uri="{BB962C8B-B14F-4D97-AF65-F5344CB8AC3E}">
        <p14:creationId xmlns:p14="http://schemas.microsoft.com/office/powerpoint/2010/main" val="1778956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D43"/>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FD8AD62-22C0-49F7-9228-B178C24A9845}"/>
              </a:ext>
            </a:extLst>
          </p:cNvPr>
          <p:cNvSpPr>
            <a:spLocks noGrp="1"/>
          </p:cNvSpPr>
          <p:nvPr/>
        </p:nvSpPr>
        <p:spPr>
          <a:xfrm>
            <a:off x="685800" y="523875"/>
            <a:ext cx="10820400" cy="1123950"/>
          </a:xfrm>
          <a:prstGeom prst="rect">
            <a:avLst/>
          </a:prstGeom>
          <a:noFill/>
          <a:ln w="0">
            <a:noFill/>
            <a:prstDash val="solid"/>
          </a:ln>
        </p:spPr>
        <p:txBody>
          <a:bodyPr wrap="square" lIns="0" tIns="0" rIns="0" bIns="0" anchor="t">
            <a:noAutofit/>
          </a:bodyPr>
          <a:lstStyle/>
          <a:p>
            <a:pPr algn="l">
              <a:defRPr sz="3300" b="1">
                <a:solidFill>
                  <a:srgbClr val="FFFFFF"/>
                </a:solidFill>
                <a:latin typeface="Arial"/>
                <a:ea typeface="Arial"/>
                <a:cs typeface="Arial"/>
              </a:defRPr>
            </a:pPr>
            <a:r>
              <a:rPr sz="3300" b="1">
                <a:solidFill>
                  <a:srgbClr val="FFFFFF"/>
                </a:solidFill>
                <a:latin typeface="Arial"/>
                <a:ea typeface="Arial"/>
                <a:cs typeface="Arial"/>
              </a:rPr>
              <a:t>Закључак и правци унапређења</a:t>
            </a:r>
          </a:p>
        </p:txBody>
      </p:sp>
      <p:sp>
        <p:nvSpPr>
          <p:cNvPr id="3" name="page-number">
            <a:extLst>
              <a:ext uri="{FF2B5EF4-FFF2-40B4-BE49-F238E27FC236}">
                <a16:creationId xmlns:a16="http://schemas.microsoft.com/office/drawing/2014/main" id="{51130DE1-8E4C-416A-A54A-8EF5596A93FA}"/>
              </a:ext>
            </a:extLst>
          </p:cNvPr>
          <p:cNvSpPr>
            <a:spLocks noGrp="1"/>
          </p:cNvSpPr>
          <p:nvPr/>
        </p:nvSpPr>
        <p:spPr>
          <a:xfrm>
            <a:off x="11049000" y="6343650"/>
            <a:ext cx="457200" cy="247650"/>
          </a:xfrm>
          <a:prstGeom prst="rect">
            <a:avLst/>
          </a:prstGeom>
          <a:noFill/>
          <a:ln w="0">
            <a:noFill/>
            <a:prstDash val="solid"/>
          </a:ln>
        </p:spPr>
        <p:txBody>
          <a:bodyPr wrap="square" lIns="0" tIns="0" rIns="0" bIns="0" anchor="t">
            <a:noAutofit/>
          </a:bodyPr>
          <a:lstStyle/>
          <a:p>
            <a:pPr algn="l">
              <a:defRPr sz="1350" b="0">
                <a:solidFill>
                  <a:srgbClr val="D7B58E"/>
                </a:solidFill>
                <a:latin typeface="Arial"/>
                <a:ea typeface="Arial"/>
                <a:cs typeface="Arial"/>
              </a:defRPr>
            </a:pPr>
            <a:r>
              <a:rPr sz="1350" b="0">
                <a:solidFill>
                  <a:srgbClr val="D7B58E"/>
                </a:solidFill>
                <a:latin typeface="Arial"/>
                <a:ea typeface="Arial"/>
                <a:cs typeface="Arial"/>
              </a:rPr>
              <a:t>15</a:t>
            </a:r>
          </a:p>
        </p:txBody>
      </p:sp>
      <p:sp>
        <p:nvSpPr>
          <p:cNvPr id="4" name="source-label">
            <a:extLst>
              <a:ext uri="{FF2B5EF4-FFF2-40B4-BE49-F238E27FC236}">
                <a16:creationId xmlns:a16="http://schemas.microsoft.com/office/drawing/2014/main" id="{4306ABC1-0B25-4AA4-8481-ED0D15BF14E7}"/>
              </a:ext>
            </a:extLst>
          </p:cNvPr>
          <p:cNvSpPr>
            <a:spLocks noGrp="1"/>
          </p:cNvSpPr>
          <p:nvPr/>
        </p:nvSpPr>
        <p:spPr>
          <a:xfrm>
            <a:off x="685800" y="6343650"/>
            <a:ext cx="10001250" cy="238125"/>
          </a:xfrm>
          <a:prstGeom prst="rect">
            <a:avLst/>
          </a:prstGeom>
          <a:noFill/>
          <a:ln w="0">
            <a:noFill/>
            <a:prstDash val="solid"/>
          </a:ln>
        </p:spPr>
        <p:txBody>
          <a:bodyPr wrap="square" lIns="0" tIns="0" rIns="0" bIns="0" anchor="t">
            <a:noAutofit/>
          </a:bodyPr>
          <a:lstStyle/>
          <a:p>
            <a:pPr algn="l">
              <a:defRPr sz="1275" b="0">
                <a:solidFill>
                  <a:srgbClr val="D7B58E"/>
                </a:solidFill>
                <a:latin typeface="Arial"/>
                <a:ea typeface="Arial"/>
                <a:cs typeface="Arial"/>
              </a:defRPr>
            </a:pPr>
            <a:r>
              <a:rPr sz="1275" b="0">
                <a:solidFill>
                  <a:srgbClr val="D7B58E"/>
                </a:solidFill>
                <a:latin typeface="Arial"/>
                <a:ea typeface="Arial"/>
                <a:cs typeface="Arial"/>
              </a:rPr>
              <a:t>Јасан предмет продаје и дјелотворна заштита повјерилаца су услови примјене.</a:t>
            </a:r>
          </a:p>
        </p:txBody>
      </p:sp>
      <p:sp>
        <p:nvSpPr>
          <p:cNvPr id="5" name="conclusion-main">
            <a:extLst>
              <a:ext uri="{FF2B5EF4-FFF2-40B4-BE49-F238E27FC236}">
                <a16:creationId xmlns:a16="http://schemas.microsoft.com/office/drawing/2014/main" id="{6F56A6F3-D360-4636-932E-053B2B4EA704}"/>
              </a:ext>
            </a:extLst>
          </p:cNvPr>
          <p:cNvSpPr>
            <a:spLocks noGrp="1"/>
          </p:cNvSpPr>
          <p:nvPr/>
        </p:nvSpPr>
        <p:spPr>
          <a:xfrm>
            <a:off x="685800" y="1714500"/>
            <a:ext cx="10820400" cy="1190625"/>
          </a:xfrm>
          <a:prstGeom prst="rect">
            <a:avLst/>
          </a:prstGeom>
          <a:noFill/>
          <a:ln w="0">
            <a:noFill/>
            <a:prstDash val="solid"/>
          </a:ln>
        </p:spPr>
        <p:txBody>
          <a:bodyPr wrap="square" lIns="0" tIns="0" rIns="0" bIns="0" anchor="t">
            <a:noAutofit/>
          </a:bodyPr>
          <a:lstStyle/>
          <a:p>
            <a:pPr algn="l">
              <a:defRPr sz="2925" b="1">
                <a:solidFill>
                  <a:srgbClr val="FFFFFF"/>
                </a:solidFill>
                <a:latin typeface="Arial"/>
                <a:ea typeface="Arial"/>
                <a:cs typeface="Arial"/>
              </a:defRPr>
            </a:pPr>
            <a:r>
              <a:rPr sz="2925" b="1" dirty="0" err="1">
                <a:solidFill>
                  <a:srgbClr val="FFFFFF"/>
                </a:solidFill>
                <a:latin typeface="Arial"/>
                <a:ea typeface="Arial"/>
                <a:cs typeface="Arial"/>
              </a:rPr>
              <a:t>Избор</a:t>
            </a:r>
            <a:r>
              <a:rPr sz="2925" b="1" dirty="0">
                <a:solidFill>
                  <a:srgbClr val="FFFFFF"/>
                </a:solidFill>
                <a:latin typeface="Arial"/>
                <a:ea typeface="Arial"/>
                <a:cs typeface="Arial"/>
              </a:rPr>
              <a:t> </a:t>
            </a:r>
            <a:r>
              <a:rPr sz="2925" b="1" dirty="0" err="1">
                <a:solidFill>
                  <a:srgbClr val="FFFFFF"/>
                </a:solidFill>
                <a:latin typeface="Arial"/>
                <a:ea typeface="Arial"/>
                <a:cs typeface="Arial"/>
              </a:rPr>
              <a:t>модела</a:t>
            </a:r>
            <a:r>
              <a:rPr sz="2925" b="1" dirty="0">
                <a:solidFill>
                  <a:srgbClr val="FFFFFF"/>
                </a:solidFill>
                <a:latin typeface="Arial"/>
                <a:ea typeface="Arial"/>
                <a:cs typeface="Arial"/>
              </a:rPr>
              <a:t> </a:t>
            </a:r>
            <a:r>
              <a:rPr sz="2925" b="1" dirty="0" err="1">
                <a:solidFill>
                  <a:srgbClr val="FFFFFF"/>
                </a:solidFill>
                <a:latin typeface="Arial"/>
                <a:ea typeface="Arial"/>
                <a:cs typeface="Arial"/>
              </a:rPr>
              <a:t>продаје</a:t>
            </a:r>
            <a:r>
              <a:rPr sz="2925" b="1" dirty="0">
                <a:solidFill>
                  <a:srgbClr val="FFFFFF"/>
                </a:solidFill>
                <a:latin typeface="Arial"/>
                <a:ea typeface="Arial"/>
                <a:cs typeface="Arial"/>
              </a:rPr>
              <a:t> </a:t>
            </a:r>
            <a:r>
              <a:rPr sz="2925" b="1" dirty="0" err="1">
                <a:solidFill>
                  <a:srgbClr val="FFFFFF"/>
                </a:solidFill>
                <a:latin typeface="Arial"/>
                <a:ea typeface="Arial"/>
                <a:cs typeface="Arial"/>
              </a:rPr>
              <a:t>захтијева</a:t>
            </a:r>
            <a:endParaRPr sz="2925" b="1" dirty="0">
              <a:solidFill>
                <a:srgbClr val="FFFFFF"/>
              </a:solidFill>
              <a:latin typeface="Arial"/>
              <a:ea typeface="Arial"/>
              <a:cs typeface="Arial"/>
            </a:endParaRPr>
          </a:p>
          <a:p>
            <a:pPr algn="l">
              <a:defRPr sz="2925" b="1">
                <a:solidFill>
                  <a:srgbClr val="FFFFFF"/>
                </a:solidFill>
                <a:latin typeface="Arial"/>
                <a:ea typeface="Arial"/>
                <a:cs typeface="Arial"/>
              </a:defRPr>
            </a:pPr>
            <a:r>
              <a:rPr sz="2925" b="1" dirty="0" err="1">
                <a:solidFill>
                  <a:srgbClr val="FFFFFF"/>
                </a:solidFill>
                <a:latin typeface="Arial"/>
                <a:ea typeface="Arial"/>
                <a:cs typeface="Arial"/>
              </a:rPr>
              <a:t>доказ</a:t>
            </a:r>
            <a:r>
              <a:rPr sz="2925" b="1" dirty="0">
                <a:solidFill>
                  <a:srgbClr val="FFFFFF"/>
                </a:solidFill>
                <a:latin typeface="Arial"/>
                <a:ea typeface="Arial"/>
                <a:cs typeface="Arial"/>
              </a:rPr>
              <a:t> о </a:t>
            </a:r>
            <a:r>
              <a:rPr sz="2925" b="1" dirty="0" err="1">
                <a:solidFill>
                  <a:srgbClr val="FFFFFF"/>
                </a:solidFill>
                <a:latin typeface="Arial"/>
                <a:ea typeface="Arial"/>
                <a:cs typeface="Arial"/>
              </a:rPr>
              <a:t>повољнијем</a:t>
            </a:r>
            <a:r>
              <a:rPr sz="2925" b="1" dirty="0">
                <a:solidFill>
                  <a:srgbClr val="FFFFFF"/>
                </a:solidFill>
                <a:latin typeface="Arial"/>
                <a:ea typeface="Arial"/>
                <a:cs typeface="Arial"/>
              </a:rPr>
              <a:t> </a:t>
            </a:r>
            <a:r>
              <a:rPr sz="2925" b="1" dirty="0" err="1">
                <a:solidFill>
                  <a:srgbClr val="FFFFFF"/>
                </a:solidFill>
                <a:latin typeface="Arial"/>
                <a:ea typeface="Arial"/>
                <a:cs typeface="Arial"/>
              </a:rPr>
              <a:t>очекиваном</a:t>
            </a:r>
            <a:r>
              <a:rPr sz="2925" b="1" dirty="0">
                <a:solidFill>
                  <a:srgbClr val="FFFFFF"/>
                </a:solidFill>
                <a:latin typeface="Arial"/>
                <a:ea typeface="Arial"/>
                <a:cs typeface="Arial"/>
              </a:rPr>
              <a:t> </a:t>
            </a:r>
            <a:r>
              <a:rPr sz="2925" b="1" dirty="0" err="1">
                <a:solidFill>
                  <a:srgbClr val="FFFFFF"/>
                </a:solidFill>
                <a:latin typeface="Arial"/>
                <a:ea typeface="Arial"/>
                <a:cs typeface="Arial"/>
              </a:rPr>
              <a:t>намирењу</a:t>
            </a:r>
            <a:r>
              <a:rPr lang="sr-Cyrl-BA" sz="2925" b="1" dirty="0">
                <a:solidFill>
                  <a:srgbClr val="FFFFFF"/>
                </a:solidFill>
                <a:latin typeface="Arial"/>
                <a:ea typeface="Arial"/>
                <a:cs typeface="Arial"/>
              </a:rPr>
              <a:t> који се </a:t>
            </a:r>
            <a:endParaRPr sz="2925" b="1" dirty="0">
              <a:solidFill>
                <a:srgbClr val="FFFFFF"/>
              </a:solidFill>
              <a:latin typeface="Arial"/>
              <a:ea typeface="Arial"/>
              <a:cs typeface="Arial"/>
            </a:endParaRPr>
          </a:p>
        </p:txBody>
      </p:sp>
      <p:sp>
        <p:nvSpPr>
          <p:cNvPr id="6" name="conclusion-label-0">
            <a:extLst>
              <a:ext uri="{FF2B5EF4-FFF2-40B4-BE49-F238E27FC236}">
                <a16:creationId xmlns:a16="http://schemas.microsoft.com/office/drawing/2014/main" id="{B4E12A55-6170-44CE-ADCD-0F5BDDD788D4}"/>
              </a:ext>
            </a:extLst>
          </p:cNvPr>
          <p:cNvSpPr>
            <a:spLocks noGrp="1"/>
          </p:cNvSpPr>
          <p:nvPr/>
        </p:nvSpPr>
        <p:spPr>
          <a:xfrm>
            <a:off x="685800" y="3305175"/>
            <a:ext cx="3476625" cy="6286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sz="2025" b="1" dirty="0" err="1">
                <a:solidFill>
                  <a:srgbClr val="D7B58E"/>
                </a:solidFill>
                <a:latin typeface="Arial"/>
                <a:ea typeface="Arial"/>
                <a:cs typeface="Arial"/>
              </a:rPr>
              <a:t>Прецизнији</a:t>
            </a:r>
            <a:r>
              <a:rPr sz="2025" b="1" dirty="0">
                <a:solidFill>
                  <a:srgbClr val="D7B58E"/>
                </a:solidFill>
                <a:latin typeface="Arial"/>
                <a:ea typeface="Arial"/>
                <a:cs typeface="Arial"/>
              </a:rPr>
              <a:t> </a:t>
            </a:r>
            <a:r>
              <a:rPr sz="2025" b="1" dirty="0" err="1">
                <a:solidFill>
                  <a:srgbClr val="D7B58E"/>
                </a:solidFill>
                <a:latin typeface="Arial"/>
                <a:ea typeface="Arial"/>
                <a:cs typeface="Arial"/>
              </a:rPr>
              <a:t>прописи</a:t>
            </a:r>
            <a:endParaRPr sz="2025" b="1" dirty="0">
              <a:solidFill>
                <a:srgbClr val="D7B58E"/>
              </a:solidFill>
              <a:latin typeface="Arial"/>
              <a:ea typeface="Arial"/>
              <a:cs typeface="Arial"/>
            </a:endParaRPr>
          </a:p>
        </p:txBody>
      </p:sp>
      <p:sp>
        <p:nvSpPr>
          <p:cNvPr id="7" name="conclusion-body-0">
            <a:extLst>
              <a:ext uri="{FF2B5EF4-FFF2-40B4-BE49-F238E27FC236}">
                <a16:creationId xmlns:a16="http://schemas.microsoft.com/office/drawing/2014/main" id="{19C013F7-B74D-44E2-8F64-5B7C8E60E09B}"/>
              </a:ext>
            </a:extLst>
          </p:cNvPr>
          <p:cNvSpPr>
            <a:spLocks noGrp="1"/>
          </p:cNvSpPr>
          <p:nvPr/>
        </p:nvSpPr>
        <p:spPr>
          <a:xfrm>
            <a:off x="4476750" y="3305175"/>
            <a:ext cx="7029450" cy="685800"/>
          </a:xfrm>
          <a:prstGeom prst="rect">
            <a:avLst/>
          </a:prstGeom>
          <a:noFill/>
          <a:ln w="0">
            <a:noFill/>
            <a:prstDash val="solid"/>
          </a:ln>
        </p:spPr>
        <p:txBody>
          <a:bodyPr wrap="square" lIns="0" tIns="0" rIns="0" bIns="0" anchor="t">
            <a:noAutofit/>
          </a:bodyPr>
          <a:lstStyle/>
          <a:p>
            <a:pPr algn="l">
              <a:defRPr sz="2025" b="0">
                <a:solidFill>
                  <a:srgbClr val="FFFFFF"/>
                </a:solidFill>
                <a:latin typeface="Arial"/>
                <a:ea typeface="Arial"/>
                <a:cs typeface="Arial"/>
              </a:defRPr>
            </a:pPr>
            <a:r>
              <a:rPr lang="ru-RU" sz="2025" b="0" dirty="0">
                <a:solidFill>
                  <a:srgbClr val="FFFFFF"/>
                </a:solidFill>
                <a:latin typeface="Arial"/>
                <a:ea typeface="Arial"/>
                <a:cs typeface="Arial"/>
              </a:rPr>
              <a:t>Разграничење права друштва (дужника) и масе, посебно накнадно откривене имовине. </a:t>
            </a:r>
            <a:endParaRPr sz="2025" b="0" dirty="0">
              <a:solidFill>
                <a:srgbClr val="FFFFFF"/>
              </a:solidFill>
              <a:latin typeface="Arial"/>
              <a:ea typeface="Arial"/>
              <a:cs typeface="Arial"/>
            </a:endParaRPr>
          </a:p>
        </p:txBody>
      </p:sp>
      <p:sp>
        <p:nvSpPr>
          <p:cNvPr id="8" name="conclusion-label-1">
            <a:extLst>
              <a:ext uri="{FF2B5EF4-FFF2-40B4-BE49-F238E27FC236}">
                <a16:creationId xmlns:a16="http://schemas.microsoft.com/office/drawing/2014/main" id="{0308B81E-EDD1-4E79-9C0E-A1E2454D8DEC}"/>
              </a:ext>
            </a:extLst>
          </p:cNvPr>
          <p:cNvSpPr>
            <a:spLocks noGrp="1"/>
          </p:cNvSpPr>
          <p:nvPr/>
        </p:nvSpPr>
        <p:spPr>
          <a:xfrm>
            <a:off x="685800" y="4171950"/>
            <a:ext cx="3476625" cy="6286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sz="2025" b="1" dirty="0" err="1">
                <a:solidFill>
                  <a:srgbClr val="D7B58E"/>
                </a:solidFill>
                <a:latin typeface="Arial"/>
                <a:ea typeface="Arial"/>
                <a:cs typeface="Arial"/>
              </a:rPr>
              <a:t>Уједначена</a:t>
            </a:r>
            <a:r>
              <a:rPr sz="2025" b="1" dirty="0">
                <a:solidFill>
                  <a:srgbClr val="D7B58E"/>
                </a:solidFill>
                <a:latin typeface="Arial"/>
                <a:ea typeface="Arial"/>
                <a:cs typeface="Arial"/>
              </a:rPr>
              <a:t> </a:t>
            </a:r>
            <a:r>
              <a:rPr sz="2025" b="1" dirty="0" err="1">
                <a:solidFill>
                  <a:srgbClr val="D7B58E"/>
                </a:solidFill>
                <a:latin typeface="Arial"/>
                <a:ea typeface="Arial"/>
                <a:cs typeface="Arial"/>
              </a:rPr>
              <a:t>документација</a:t>
            </a:r>
            <a:endParaRPr sz="2025" b="1" dirty="0">
              <a:solidFill>
                <a:srgbClr val="D7B58E"/>
              </a:solidFill>
              <a:latin typeface="Arial"/>
              <a:ea typeface="Arial"/>
              <a:cs typeface="Arial"/>
            </a:endParaRPr>
          </a:p>
        </p:txBody>
      </p:sp>
      <p:sp>
        <p:nvSpPr>
          <p:cNvPr id="9" name="conclusion-body-1">
            <a:extLst>
              <a:ext uri="{FF2B5EF4-FFF2-40B4-BE49-F238E27FC236}">
                <a16:creationId xmlns:a16="http://schemas.microsoft.com/office/drawing/2014/main" id="{31BBD645-7A2B-4087-B415-6C15564B8A2D}"/>
              </a:ext>
            </a:extLst>
          </p:cNvPr>
          <p:cNvSpPr>
            <a:spLocks noGrp="1"/>
          </p:cNvSpPr>
          <p:nvPr/>
        </p:nvSpPr>
        <p:spPr>
          <a:xfrm>
            <a:off x="4476750" y="4171950"/>
            <a:ext cx="7029450" cy="685800"/>
          </a:xfrm>
          <a:prstGeom prst="rect">
            <a:avLst/>
          </a:prstGeom>
          <a:noFill/>
          <a:ln w="0">
            <a:noFill/>
            <a:prstDash val="solid"/>
          </a:ln>
        </p:spPr>
        <p:txBody>
          <a:bodyPr wrap="square" lIns="0" tIns="0" rIns="0" bIns="0" anchor="t">
            <a:noAutofit/>
          </a:bodyPr>
          <a:lstStyle/>
          <a:p>
            <a:pPr algn="l">
              <a:defRPr sz="2025" b="0">
                <a:solidFill>
                  <a:srgbClr val="FFFFFF"/>
                </a:solidFill>
                <a:latin typeface="Arial"/>
                <a:ea typeface="Arial"/>
                <a:cs typeface="Arial"/>
              </a:defRPr>
            </a:pPr>
            <a:r>
              <a:rPr sz="2025" b="0" dirty="0" err="1">
                <a:solidFill>
                  <a:srgbClr val="FFFFFF"/>
                </a:solidFill>
                <a:latin typeface="Arial"/>
                <a:ea typeface="Arial"/>
                <a:cs typeface="Arial"/>
              </a:rPr>
              <a:t>Садржај</a:t>
            </a:r>
            <a:r>
              <a:rPr sz="2025" b="0" dirty="0">
                <a:solidFill>
                  <a:srgbClr val="FFFFFF"/>
                </a:solidFill>
                <a:latin typeface="Arial"/>
                <a:ea typeface="Arial"/>
                <a:cs typeface="Arial"/>
              </a:rPr>
              <a:t> </a:t>
            </a:r>
            <a:r>
              <a:rPr sz="2025" b="0" dirty="0" err="1">
                <a:solidFill>
                  <a:srgbClr val="FFFFFF"/>
                </a:solidFill>
                <a:latin typeface="Arial"/>
                <a:ea typeface="Arial"/>
                <a:cs typeface="Arial"/>
              </a:rPr>
              <a:t>процјене</a:t>
            </a:r>
            <a:r>
              <a:rPr sz="2025" b="0" dirty="0">
                <a:solidFill>
                  <a:srgbClr val="FFFFFF"/>
                </a:solidFill>
                <a:latin typeface="Arial"/>
                <a:ea typeface="Arial"/>
                <a:cs typeface="Arial"/>
              </a:rPr>
              <a:t>, </a:t>
            </a:r>
            <a:r>
              <a:rPr sz="2025" b="0" dirty="0" err="1">
                <a:solidFill>
                  <a:srgbClr val="FFFFFF"/>
                </a:solidFill>
                <a:latin typeface="Arial"/>
                <a:ea typeface="Arial"/>
                <a:cs typeface="Arial"/>
              </a:rPr>
              <a:t>поређење</a:t>
            </a:r>
            <a:r>
              <a:rPr sz="2025" b="0" dirty="0">
                <a:solidFill>
                  <a:srgbClr val="FFFFFF"/>
                </a:solidFill>
                <a:latin typeface="Arial"/>
                <a:ea typeface="Arial"/>
                <a:cs typeface="Arial"/>
              </a:rPr>
              <a:t> </a:t>
            </a:r>
            <a:r>
              <a:rPr sz="2025" b="0" dirty="0" err="1">
                <a:solidFill>
                  <a:srgbClr val="FFFFFF"/>
                </a:solidFill>
                <a:latin typeface="Arial"/>
                <a:ea typeface="Arial"/>
                <a:cs typeface="Arial"/>
              </a:rPr>
              <a:t>модела</a:t>
            </a:r>
            <a:r>
              <a:rPr sz="2025" b="0" dirty="0">
                <a:solidFill>
                  <a:srgbClr val="FFFFFF"/>
                </a:solidFill>
                <a:latin typeface="Arial"/>
                <a:ea typeface="Arial"/>
                <a:cs typeface="Arial"/>
              </a:rPr>
              <a:t> </a:t>
            </a:r>
            <a:r>
              <a:rPr sz="2025" b="0" dirty="0" err="1">
                <a:solidFill>
                  <a:srgbClr val="FFFFFF"/>
                </a:solidFill>
                <a:latin typeface="Arial"/>
                <a:ea typeface="Arial"/>
                <a:cs typeface="Arial"/>
              </a:rPr>
              <a:t>продаје</a:t>
            </a:r>
            <a:r>
              <a:rPr sz="2025" b="0" dirty="0">
                <a:solidFill>
                  <a:srgbClr val="FFFFFF"/>
                </a:solidFill>
                <a:latin typeface="Arial"/>
                <a:ea typeface="Arial"/>
                <a:cs typeface="Arial"/>
              </a:rPr>
              <a:t> и </a:t>
            </a:r>
            <a:r>
              <a:rPr sz="2025" b="0" dirty="0" err="1">
                <a:solidFill>
                  <a:srgbClr val="FFFFFF"/>
                </a:solidFill>
                <a:latin typeface="Arial"/>
                <a:ea typeface="Arial"/>
                <a:cs typeface="Arial"/>
              </a:rPr>
              <a:t>јасни</a:t>
            </a:r>
            <a:r>
              <a:rPr sz="2025" b="0" dirty="0">
                <a:solidFill>
                  <a:srgbClr val="FFFFFF"/>
                </a:solidFill>
                <a:latin typeface="Arial"/>
                <a:ea typeface="Arial"/>
                <a:cs typeface="Arial"/>
              </a:rPr>
              <a:t> </a:t>
            </a:r>
            <a:r>
              <a:rPr sz="2025" b="0" dirty="0" err="1">
                <a:solidFill>
                  <a:srgbClr val="FFFFFF"/>
                </a:solidFill>
                <a:latin typeface="Arial"/>
                <a:ea typeface="Arial"/>
                <a:cs typeface="Arial"/>
              </a:rPr>
              <a:t>уговорни</a:t>
            </a:r>
            <a:r>
              <a:rPr sz="2025" b="0" dirty="0">
                <a:solidFill>
                  <a:srgbClr val="FFFFFF"/>
                </a:solidFill>
                <a:latin typeface="Arial"/>
                <a:ea typeface="Arial"/>
                <a:cs typeface="Arial"/>
              </a:rPr>
              <a:t> </a:t>
            </a:r>
            <a:r>
              <a:rPr sz="2025" b="0" dirty="0" err="1">
                <a:solidFill>
                  <a:srgbClr val="FFFFFF"/>
                </a:solidFill>
                <a:latin typeface="Arial"/>
                <a:ea typeface="Arial"/>
                <a:cs typeface="Arial"/>
              </a:rPr>
              <a:t>прилози</a:t>
            </a:r>
            <a:r>
              <a:rPr sz="2025" b="0" dirty="0">
                <a:solidFill>
                  <a:srgbClr val="FFFFFF"/>
                </a:solidFill>
                <a:latin typeface="Arial"/>
                <a:ea typeface="Arial"/>
                <a:cs typeface="Arial"/>
              </a:rPr>
              <a:t>.</a:t>
            </a:r>
          </a:p>
        </p:txBody>
      </p:sp>
      <p:sp>
        <p:nvSpPr>
          <p:cNvPr id="10" name="conclusion-label-2">
            <a:extLst>
              <a:ext uri="{FF2B5EF4-FFF2-40B4-BE49-F238E27FC236}">
                <a16:creationId xmlns:a16="http://schemas.microsoft.com/office/drawing/2014/main" id="{0FD10C8A-186E-4371-8224-ACFC5A0E4489}"/>
              </a:ext>
            </a:extLst>
          </p:cNvPr>
          <p:cNvSpPr>
            <a:spLocks noGrp="1"/>
          </p:cNvSpPr>
          <p:nvPr/>
        </p:nvSpPr>
        <p:spPr>
          <a:xfrm>
            <a:off x="685800" y="5038725"/>
            <a:ext cx="3476625" cy="628650"/>
          </a:xfrm>
          <a:prstGeom prst="rect">
            <a:avLst/>
          </a:prstGeom>
          <a:noFill/>
          <a:ln w="0">
            <a:noFill/>
            <a:prstDash val="solid"/>
          </a:ln>
        </p:spPr>
        <p:txBody>
          <a:bodyPr wrap="square" lIns="0" tIns="0" rIns="0" bIns="0" anchor="t">
            <a:noAutofit/>
          </a:bodyPr>
          <a:lstStyle/>
          <a:p>
            <a:pPr algn="l">
              <a:defRPr sz="2025" b="1">
                <a:solidFill>
                  <a:srgbClr val="D7B58E"/>
                </a:solidFill>
                <a:latin typeface="Arial"/>
                <a:ea typeface="Arial"/>
                <a:cs typeface="Arial"/>
              </a:defRPr>
            </a:pPr>
            <a:r>
              <a:rPr sz="2025" b="1">
                <a:solidFill>
                  <a:srgbClr val="D7B58E"/>
                </a:solidFill>
                <a:latin typeface="Arial"/>
                <a:ea typeface="Arial"/>
                <a:cs typeface="Arial"/>
              </a:rPr>
              <a:t>Заједничка стручна пракса</a:t>
            </a:r>
          </a:p>
        </p:txBody>
      </p:sp>
      <p:sp>
        <p:nvSpPr>
          <p:cNvPr id="11" name="conclusion-body-2">
            <a:extLst>
              <a:ext uri="{FF2B5EF4-FFF2-40B4-BE49-F238E27FC236}">
                <a16:creationId xmlns:a16="http://schemas.microsoft.com/office/drawing/2014/main" id="{F4814C63-8FBE-4667-AFE3-53EF55ED4BF0}"/>
              </a:ext>
            </a:extLst>
          </p:cNvPr>
          <p:cNvSpPr>
            <a:spLocks noGrp="1"/>
          </p:cNvSpPr>
          <p:nvPr/>
        </p:nvSpPr>
        <p:spPr>
          <a:xfrm>
            <a:off x="4476750" y="5038725"/>
            <a:ext cx="7029450" cy="685800"/>
          </a:xfrm>
          <a:prstGeom prst="rect">
            <a:avLst/>
          </a:prstGeom>
          <a:noFill/>
          <a:ln w="0">
            <a:noFill/>
            <a:prstDash val="solid"/>
          </a:ln>
        </p:spPr>
        <p:txBody>
          <a:bodyPr wrap="square" lIns="0" tIns="0" rIns="0" bIns="0" anchor="t">
            <a:noAutofit/>
          </a:bodyPr>
          <a:lstStyle/>
          <a:p>
            <a:pPr algn="l">
              <a:defRPr sz="2025" b="0">
                <a:solidFill>
                  <a:srgbClr val="FFFFFF"/>
                </a:solidFill>
                <a:latin typeface="Arial"/>
                <a:ea typeface="Arial"/>
                <a:cs typeface="Arial"/>
              </a:defRPr>
            </a:pPr>
            <a:r>
              <a:rPr sz="2025" b="0">
                <a:solidFill>
                  <a:srgbClr val="FFFFFF"/>
                </a:solidFill>
                <a:latin typeface="Arial"/>
                <a:ea typeface="Arial"/>
                <a:cs typeface="Arial"/>
              </a:rPr>
              <a:t>Едукација судија, управника, повјерилаца и процјенитеља на конкретним предметима.</a:t>
            </a:r>
          </a:p>
        </p:txBody>
      </p:sp>
    </p:spTree>
    <p:extLst>
      <p:ext uri="{BB962C8B-B14F-4D97-AF65-F5344CB8AC3E}">
        <p14:creationId xmlns:p14="http://schemas.microsoft.com/office/powerpoint/2010/main" val="150724028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3683</Words>
  <Application>Microsoft Office PowerPoint</Application>
  <DocSecurity>0</DocSecurity>
  <PresentationFormat>Widescreen</PresentationFormat>
  <Paragraphs>259</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PC</cp:lastModifiedBy>
  <cp:revision>35</cp:revision>
  <dcterms:created xsi:type="dcterms:W3CDTF">2026-10-21T10:48:34Z</dcterms:created>
  <dcterms:modified xsi:type="dcterms:W3CDTF">2026-10-21T11:41:02Z</dcterms:modified>
</cp:coreProperties>
</file>